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88825" cy="6858000"/>
  <p:notesSz cx="6858000" cy="9144000"/>
  <p:embeddedFontLst>
    <p:embeddedFont>
      <p:font typeface="Arial Black" panose="020B0A04020102020204" pitchFamily="34" charset="0"/>
    </p:embeddedFont>
    <p:embeddedFont>
      <p:font typeface="Arial Narrow" panose="020B0606020202030204" pitchFamily="34" charset="0"/>
    </p:embeddedFont>
    <p:embeddedFont>
      <p:font typeface="Quattrocento Sans" panose="020B0502050000020003" pitchFamily="34" charset="0"/>
    </p:embeddedFont>
    <p:embeddedFont>
      <p:font typeface="Roboto" panose="02000000000000000000" pitchFamily="2" charset="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xROSAUGI98A3eThOQ3t8vGHEJ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1F6959-0446-420D-AF08-6780770E5728}">
  <a:tblStyle styleId="{681F6959-0446-420D-AF08-6780770E5728}" styleName="Table_0">
    <a:wholeTbl>
      <a:tcTxStyle b="off" i="off">
        <a:font>
          <a:latin typeface="Segoe UI"/>
          <a:ea typeface="Segoe UI"/>
          <a:cs typeface="Segoe U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6EA"/>
          </a:solidFill>
        </a:fill>
      </a:tcStyle>
    </a:wholeTbl>
    <a:band1H>
      <a:tcTxStyle/>
      <a:tcStyle>
        <a:tcBdr/>
        <a:fill>
          <a:solidFill>
            <a:srgbClr val="CCCAD2"/>
          </a:solidFill>
        </a:fill>
      </a:tcStyle>
    </a:band1H>
    <a:band2H>
      <a:tcTxStyle/>
      <a:tcStyle>
        <a:tcBdr/>
      </a:tcStyle>
    </a:band2H>
    <a:band1V>
      <a:tcTxStyle/>
      <a:tcStyle>
        <a:tcBdr/>
        <a:fill>
          <a:solidFill>
            <a:srgbClr val="CCCAD2"/>
          </a:solidFill>
        </a:fill>
      </a:tcStyle>
    </a:band1V>
    <a:band2V>
      <a:tcTxStyle/>
      <a:tcStyle>
        <a:tcBdr/>
      </a:tcStyle>
    </a:band2V>
    <a:lastCol>
      <a:tcTxStyle b="on" i="off">
        <a:font>
          <a:latin typeface="Segoe UI"/>
          <a:ea typeface="Segoe UI"/>
          <a:cs typeface="Segoe UI"/>
        </a:font>
        <a:schemeClr val="lt1"/>
      </a:tcTxStyle>
      <a:tcStyle>
        <a:tcBdr/>
        <a:fill>
          <a:solidFill>
            <a:schemeClr val="accent1"/>
          </a:solidFill>
        </a:fill>
      </a:tcStyle>
    </a:lastCol>
    <a:firstCol>
      <a:tcTxStyle b="on" i="off">
        <a:font>
          <a:latin typeface="Segoe UI"/>
          <a:ea typeface="Segoe UI"/>
          <a:cs typeface="Segoe UI"/>
        </a:font>
        <a:schemeClr val="lt1"/>
      </a:tcTxStyle>
      <a:tcStyle>
        <a:tcBdr/>
        <a:fill>
          <a:solidFill>
            <a:schemeClr val="accent1"/>
          </a:solidFill>
        </a:fill>
      </a:tcStyle>
    </a:firstCol>
    <a:lastRow>
      <a:tcTxStyle b="on" i="off">
        <a:font>
          <a:latin typeface="Segoe UI"/>
          <a:ea typeface="Segoe UI"/>
          <a:cs typeface="Segoe U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a:ea typeface="Segoe UI"/>
          <a:cs typeface="Segoe U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4B769D5-C277-4438-AAA1-6972DFD83E9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8FF910-8ECA-49E8-A2D4-34E1A043564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52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8" Type="http://schemas.openxmlformats.org/officeDocument/2006/relationships/slide" Target="slides/slide7.xml"/><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46"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0" Type="http://customschemas.google.com/relationships/presentationmetadata" Target="NULL"/><Relationship Id="rId45"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43" Type="http://schemas.openxmlformats.org/officeDocument/2006/relationships/theme" Target="theme/theme1.xml"/></Relationships>
</file>

<file path=ppt/notesMasters/_rels/notesMaster1.xml.rels>&#65279;<?xml version="1.0" encoding="utf-8" standalone="yes"?>
<Relationships xmlns="http://schemas.openxmlformats.org/package/2006/relationships">
  <Relationship Id="rId1" Type="http://schemas.openxmlformats.org/officeDocument/2006/relationships/theme" Target="../theme/theme2.xml" />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 standalone="yes"?>
<Relationships xmlns="http://schemas.openxmlformats.org/package/2006/relationships">
  <Relationship Id="rId2" Type="http://schemas.openxmlformats.org/officeDocument/2006/relationships/slide" Target="../slides/slide1.xml" />
  <Relationship Id="rId1" Type="http://schemas.openxmlformats.org/officeDocument/2006/relationships/notesMaster" Target="../notesMasters/notesMaster1.xml" />
</Relationships>
</file>

<file path=ppt/notesSlides/_rels/notesSlide10.xml.rels>&#65279;<?xml version="1.0" encoding="utf-8" standalone="yes"?>
<Relationships xmlns="http://schemas.openxmlformats.org/package/2006/relationships">
  <Relationship Id="rId2" Type="http://schemas.openxmlformats.org/officeDocument/2006/relationships/slide" Target="../slides/slide10.xml" />
  <Relationship Id="rId1" Type="http://schemas.openxmlformats.org/officeDocument/2006/relationships/notesMaster" Target="../notesMasters/notesMaster1.xml" />
</Relationships>
</file>

<file path=ppt/notesSlides/_rels/notesSlide11.xml.rels>&#65279;<?xml version="1.0" encoding="utf-8" standalone="yes"?>
<Relationships xmlns="http://schemas.openxmlformats.org/package/2006/relationships">
  <Relationship Id="rId2" Type="http://schemas.openxmlformats.org/officeDocument/2006/relationships/slide" Target="../slides/slide11.xml" />
  <Relationship Id="rId1" Type="http://schemas.openxmlformats.org/officeDocument/2006/relationships/notesMaster" Target="../notesMasters/notesMaster1.xml" />
</Relationships>
</file>

<file path=ppt/notesSlides/_rels/notesSlide12.xml.rels>&#65279;<?xml version="1.0" encoding="utf-8" standalone="yes"?>
<Relationships xmlns="http://schemas.openxmlformats.org/package/2006/relationships">
  <Relationship Id="rId2" Type="http://schemas.openxmlformats.org/officeDocument/2006/relationships/slide" Target="../slides/slide12.xml" />
  <Relationship Id="rId1" Type="http://schemas.openxmlformats.org/officeDocument/2006/relationships/notesMaster" Target="../notesMasters/notesMaster1.xml" />
</Relationships>
</file>

<file path=ppt/notesSlides/_rels/notesSlide13.xml.rels>&#65279;<?xml version="1.0" encoding="utf-8" standalone="yes"?>
<Relationships xmlns="http://schemas.openxmlformats.org/package/2006/relationships">
  <Relationship Id="rId2" Type="http://schemas.openxmlformats.org/officeDocument/2006/relationships/slide" Target="../slides/slide13.xml" />
  <Relationship Id="rId1" Type="http://schemas.openxmlformats.org/officeDocument/2006/relationships/notesMaster" Target="../notesMasters/notesMaster1.xml" />
</Relationships>
</file>

<file path=ppt/notesSlides/_rels/notesSlide14.xml.rels>&#65279;<?xml version="1.0" encoding="utf-8" standalone="yes"?>
<Relationships xmlns="http://schemas.openxmlformats.org/package/2006/relationships">
  <Relationship Id="rId2" Type="http://schemas.openxmlformats.org/officeDocument/2006/relationships/slide" Target="../slides/slide14.xml" />
  <Relationship Id="rId1" Type="http://schemas.openxmlformats.org/officeDocument/2006/relationships/notesMaster" Target="../notesMasters/notesMaster1.xml" />
</Relationships>
</file>

<file path=ppt/notesSlides/_rels/notesSlide15.xml.rels>&#65279;<?xml version="1.0" encoding="utf-8" standalone="yes"?>
<Relationships xmlns="http://schemas.openxmlformats.org/package/2006/relationships">
  <Relationship Id="rId2" Type="http://schemas.openxmlformats.org/officeDocument/2006/relationships/slide" Target="../slides/slide15.xml" />
  <Relationship Id="rId1" Type="http://schemas.openxmlformats.org/officeDocument/2006/relationships/notesMaster" Target="../notesMasters/notesMaster1.xml" />
</Relationships>
</file>

<file path=ppt/notesSlides/_rels/notesSlide16.xml.rels>&#65279;<?xml version="1.0" encoding="utf-8" standalone="yes"?>
<Relationships xmlns="http://schemas.openxmlformats.org/package/2006/relationships">
  <Relationship Id="rId2" Type="http://schemas.openxmlformats.org/officeDocument/2006/relationships/slide" Target="../slides/slide16.xml" />
  <Relationship Id="rId1" Type="http://schemas.openxmlformats.org/officeDocument/2006/relationships/notesMaster" Target="../notesMasters/notesMaster1.xml" />
</Relationships>
</file>

<file path=ppt/notesSlides/_rels/notesSlide17.xml.rels>&#65279;<?xml version="1.0" encoding="utf-8" standalone="yes"?>
<Relationships xmlns="http://schemas.openxmlformats.org/package/2006/relationships">
  <Relationship Id="rId2" Type="http://schemas.openxmlformats.org/officeDocument/2006/relationships/slide" Target="../slides/slide17.xml" />
  <Relationship Id="rId1" Type="http://schemas.openxmlformats.org/officeDocument/2006/relationships/notesMaster" Target="../notesMasters/notesMaster1.xml" />
</Relationships>
</file>

<file path=ppt/notesSlides/_rels/notesSlide18.xml.rels>&#65279;<?xml version="1.0" encoding="utf-8" standalone="yes"?>
<Relationships xmlns="http://schemas.openxmlformats.org/package/2006/relationships">
  <Relationship Id="rId2" Type="http://schemas.openxmlformats.org/officeDocument/2006/relationships/slide" Target="../slides/slide18.xml" />
  <Relationship Id="rId1" Type="http://schemas.openxmlformats.org/officeDocument/2006/relationships/notesMaster" Target="../notesMasters/notesMaster1.xml" />
</Relationships>
</file>

<file path=ppt/notesSlides/_rels/notesSlide19.xml.rels>&#65279;<?xml version="1.0" encoding="utf-8" standalone="yes"?>
<Relationships xmlns="http://schemas.openxmlformats.org/package/2006/relationships">
  <Relationship Id="rId2" Type="http://schemas.openxmlformats.org/officeDocument/2006/relationships/slide" Target="../slides/slide19.xml" />
  <Relationship Id="rId1" Type="http://schemas.openxmlformats.org/officeDocument/2006/relationships/notesMaster" Target="../notesMasters/notesMaster1.xml" />
</Relationships>
</file>

<file path=ppt/notesSlides/_rels/notesSlide2.xml.rels>&#65279;<?xml version="1.0" encoding="utf-8" standalone="yes"?>
<Relationships xmlns="http://schemas.openxmlformats.org/package/2006/relationships">
  <Relationship Id="rId2" Type="http://schemas.openxmlformats.org/officeDocument/2006/relationships/slide" Target="../slides/slide2.xml" />
  <Relationship Id="rId1" Type="http://schemas.openxmlformats.org/officeDocument/2006/relationships/notesMaster" Target="../notesMasters/notesMaster1.xml" />
</Relationships>
</file>

<file path=ppt/notesSlides/_rels/notesSlide20.xml.rels>&#65279;<?xml version="1.0" encoding="utf-8" standalone="yes"?>
<Relationships xmlns="http://schemas.openxmlformats.org/package/2006/relationships">
  <Relationship Id="rId2" Type="http://schemas.openxmlformats.org/officeDocument/2006/relationships/slide" Target="../slides/slide20.xml" />
  <Relationship Id="rId1" Type="http://schemas.openxmlformats.org/officeDocument/2006/relationships/notesMaster" Target="../notesMasters/notesMaster1.xml" />
</Relationships>
</file>

<file path=ppt/notesSlides/_rels/notesSlide3.xml.rels>&#65279;<?xml version="1.0" encoding="utf-8" standalone="yes"?>
<Relationships xmlns="http://schemas.openxmlformats.org/package/2006/relationships">
  <Relationship Id="rId2" Type="http://schemas.openxmlformats.org/officeDocument/2006/relationships/slide" Target="../slides/slide3.xml" />
  <Relationship Id="rId1" Type="http://schemas.openxmlformats.org/officeDocument/2006/relationships/notesMaster" Target="../notesMasters/notesMaster1.xml" />
</Relationships>
</file>

<file path=ppt/notesSlides/_rels/notesSlide4.xml.rels>&#65279;<?xml version="1.0" encoding="utf-8" standalone="yes"?>
<Relationships xmlns="http://schemas.openxmlformats.org/package/2006/relationships">
  <Relationship Id="rId2" Type="http://schemas.openxmlformats.org/officeDocument/2006/relationships/slide" Target="../slides/slide4.xml" />
  <Relationship Id="rId1" Type="http://schemas.openxmlformats.org/officeDocument/2006/relationships/notesMaster" Target="../notesMasters/notesMaster1.xml" />
</Relationships>
</file>

<file path=ppt/notesSlides/_rels/notesSlide5.xml.rels>&#65279;<?xml version="1.0" encoding="utf-8" standalone="yes"?>
<Relationships xmlns="http://schemas.openxmlformats.org/package/2006/relationships">
  <Relationship Id="rId2" Type="http://schemas.openxmlformats.org/officeDocument/2006/relationships/slide" Target="../slides/slide5.xml" />
  <Relationship Id="rId1" Type="http://schemas.openxmlformats.org/officeDocument/2006/relationships/notesMaster" Target="../notesMasters/notesMaster1.xml" />
</Relationships>
</file>

<file path=ppt/notesSlides/_rels/notesSlide6.xml.rels>&#65279;<?xml version="1.0" encoding="utf-8" standalone="yes"?>
<Relationships xmlns="http://schemas.openxmlformats.org/package/2006/relationships">
  <Relationship Id="rId2" Type="http://schemas.openxmlformats.org/officeDocument/2006/relationships/slide" Target="../slides/slide6.xml" />
  <Relationship Id="rId1" Type="http://schemas.openxmlformats.org/officeDocument/2006/relationships/notesMaster" Target="../notesMasters/notesMaster1.xml" />
</Relationships>
</file>

<file path=ppt/notesSlides/_rels/notesSlide7.xml.rels>&#65279;<?xml version="1.0" encoding="utf-8" standalone="yes"?>
<Relationships xmlns="http://schemas.openxmlformats.org/package/2006/relationships">
  <Relationship Id="rId2" Type="http://schemas.openxmlformats.org/officeDocument/2006/relationships/slide" Target="../slides/slide7.xml" />
  <Relationship Id="rId1" Type="http://schemas.openxmlformats.org/officeDocument/2006/relationships/notesMaster" Target="../notesMasters/notesMaster1.xml" />
</Relationships>
</file>

<file path=ppt/notesSlides/_rels/notesSlide8.xml.rels>&#65279;<?xml version="1.0" encoding="utf-8" standalone="yes"?>
<Relationships xmlns="http://schemas.openxmlformats.org/package/2006/relationships">
  <Relationship Id="rId2" Type="http://schemas.openxmlformats.org/officeDocument/2006/relationships/slide" Target="../slides/slide8.xml" />
  <Relationship Id="rId1" Type="http://schemas.openxmlformats.org/officeDocument/2006/relationships/notesMaster" Target="../notesMasters/notesMaster1.xml" />
</Relationships>
</file>

<file path=ppt/notesSlides/_rels/notesSlide9.xml.rels>&#65279;<?xml version="1.0" encoding="utf-8" standalone="yes"?>
<Relationships xmlns="http://schemas.openxmlformats.org/package/2006/relationships">
  <Relationship Id="rId2" Type="http://schemas.openxmlformats.org/officeDocument/2006/relationships/slide" Target="../slides/slide9.xml" />
  <Relationship Id="rId1" Type="http://schemas.openxmlformats.org/officeDocument/2006/relationships/notesMaster" Target="../notesMasters/notesMaster1.xml" />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be0874d92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be0874d923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monthly report june onwards </a:t>
            </a:r>
            <a:endParaRPr/>
          </a:p>
        </p:txBody>
      </p:sp>
      <p:sp>
        <p:nvSpPr>
          <p:cNvPr id="370" name="Google Shape;370;g3be0874d923_0_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be0874d92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be0874d923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be0874d923_0_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be00b931b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3be00b931b4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2" name="Google Shape;422;g3be00b931b4_0_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literature repository</a:t>
            </a:r>
            <a:endParaRPr/>
          </a:p>
          <a:p>
            <a:pPr marL="0" lvl="0" indent="0" algn="l" rtl="0">
              <a:spcBef>
                <a:spcPts val="0"/>
              </a:spcBef>
              <a:spcAft>
                <a:spcPts val="0"/>
              </a:spcAft>
              <a:buNone/>
            </a:pPr>
            <a:endParaRPr/>
          </a:p>
        </p:txBody>
      </p:sp>
      <p:sp>
        <p:nvSpPr>
          <p:cNvPr id="520" name="Google Shape;52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b8e863ab1b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3b8e863ab1b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43" name="Google Shape;543;g3b8e863ab1b_1_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b8e863ab1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3b8e863ab1b_1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600"/>
              <a:buFont typeface="Calibri"/>
              <a:buAutoNum type="arabicPeriod"/>
            </a:pPr>
            <a:r>
              <a:rPr lang="en-US"/>
              <a:t>National point prevalence survey</a:t>
            </a:r>
            <a:endParaRPr/>
          </a:p>
          <a:p>
            <a:pPr marL="342900" lvl="0" indent="-342900" algn="l" rtl="0">
              <a:spcBef>
                <a:spcPts val="0"/>
              </a:spcBef>
              <a:spcAft>
                <a:spcPts val="0"/>
              </a:spcAft>
              <a:buClr>
                <a:schemeClr val="dk1"/>
              </a:buClr>
              <a:buSzPts val="1600"/>
              <a:buFont typeface="Arial"/>
              <a:buChar char="•"/>
            </a:pPr>
            <a:r>
              <a:rPr lang="en-US"/>
              <a:t>Point prevalence surveys on antimicrobial utilisation conducted by Singapore public hospitals in 2019 showed that the prophylactic use of antimicrobials for surgeries accounted for 10% of all antimicrobial agents prescribed. Of concern, 64% of these prophylactic antimicrobials were administered for more than 24 hours. </a:t>
            </a:r>
            <a:endParaRPr/>
          </a:p>
          <a:p>
            <a:pPr marL="342900" lvl="0" indent="-342900" algn="l" rtl="0">
              <a:spcBef>
                <a:spcPts val="0"/>
              </a:spcBef>
              <a:spcAft>
                <a:spcPts val="0"/>
              </a:spcAft>
              <a:buClr>
                <a:schemeClr val="dk1"/>
              </a:buClr>
              <a:buSzPts val="1600"/>
              <a:buFont typeface="Calibri"/>
              <a:buAutoNum type="arabicPeriod"/>
            </a:pPr>
            <a:r>
              <a:rPr lang="en-US"/>
              <a:t>In Singapore, SSI were the second most common healthcare associated infection after pneumonia, accounting for 17.3% of HAI.</a:t>
            </a:r>
            <a:endParaRPr/>
          </a:p>
          <a:p>
            <a:pPr marL="342900" lvl="0" indent="-342900" algn="l" rtl="0">
              <a:spcBef>
                <a:spcPts val="0"/>
              </a:spcBef>
              <a:spcAft>
                <a:spcPts val="0"/>
              </a:spcAft>
              <a:buClr>
                <a:schemeClr val="dk1"/>
              </a:buClr>
              <a:buSzPts val="1600"/>
              <a:buFont typeface="Calibri"/>
              <a:buAutoNum type="arabicPeriod"/>
            </a:pPr>
            <a:r>
              <a:rPr lang="en-US"/>
              <a:t>Why we chose Ortho, subsequently added ENT (include charts) </a:t>
            </a:r>
            <a:endParaRPr/>
          </a:p>
          <a:p>
            <a:pPr marL="342900" lvl="0" indent="-342900" algn="l" rtl="0">
              <a:spcBef>
                <a:spcPts val="0"/>
              </a:spcBef>
              <a:spcAft>
                <a:spcPts val="0"/>
              </a:spcAft>
              <a:buClr>
                <a:schemeClr val="dk1"/>
              </a:buClr>
              <a:buSzPts val="1600"/>
              <a:buFont typeface="Calibri"/>
              <a:buAutoNum type="arabicPeriod"/>
            </a:pPr>
            <a:r>
              <a:rPr lang="en-US"/>
              <a:t>Duration facts </a:t>
            </a:r>
            <a:endParaRPr/>
          </a:p>
          <a:p>
            <a:pPr marL="342900" lvl="0" indent="-342900" algn="l" rtl="0">
              <a:spcBef>
                <a:spcPts val="0"/>
              </a:spcBef>
              <a:spcAft>
                <a:spcPts val="0"/>
              </a:spcAft>
              <a:buClr>
                <a:schemeClr val="dk1"/>
              </a:buClr>
              <a:buSzPts val="1600"/>
              <a:buFont typeface="Calibri"/>
              <a:buAutoNum type="arabicPeriod"/>
            </a:pPr>
            <a:r>
              <a:rPr lang="en-US"/>
              <a:t>Choice facts </a:t>
            </a:r>
            <a:endParaRPr/>
          </a:p>
          <a:p>
            <a:pPr marL="342900" lvl="0" indent="-342900" algn="l" rtl="0">
              <a:spcBef>
                <a:spcPts val="0"/>
              </a:spcBef>
              <a:spcAft>
                <a:spcPts val="0"/>
              </a:spcAft>
              <a:buClr>
                <a:schemeClr val="dk1"/>
              </a:buClr>
              <a:buSzPts val="1600"/>
              <a:buFont typeface="Calibri"/>
              <a:buAutoNum type="arabicPeriod"/>
            </a:pPr>
            <a:r>
              <a:rPr lang="en-US"/>
              <a:t>MOH priority 2025</a:t>
            </a:r>
            <a:endParaRPr/>
          </a:p>
          <a:p>
            <a:pPr marL="342900" lvl="0" indent="-342900" algn="l" rtl="0">
              <a:spcBef>
                <a:spcPts val="0"/>
              </a:spcBef>
              <a:spcAft>
                <a:spcPts val="0"/>
              </a:spcAft>
              <a:buClr>
                <a:schemeClr val="dk1"/>
              </a:buClr>
              <a:buSzPts val="1600"/>
              <a:buFont typeface="Calibri"/>
              <a:buAutoNum type="arabicPeriod"/>
            </a:pPr>
            <a:r>
              <a:rPr lang="en-US"/>
              <a:t>NUH goals (NAP)</a:t>
            </a:r>
            <a:endParaRPr/>
          </a:p>
          <a:p>
            <a:pPr marL="342900" lvl="0" indent="-342900" algn="l" rtl="0">
              <a:spcBef>
                <a:spcPts val="0"/>
              </a:spcBef>
              <a:spcAft>
                <a:spcPts val="0"/>
              </a:spcAft>
              <a:buClr>
                <a:schemeClr val="dk1"/>
              </a:buClr>
              <a:buSzPts val="1600"/>
              <a:buFont typeface="Calibri"/>
              <a:buAutoNum type="arabicPeriod"/>
            </a:pPr>
            <a:r>
              <a:rPr lang="en-US"/>
              <a:t>What is the consumption of antibiotics in NUH/ Singapore (https://pmc.ncbi.nlm.nih.gov/articles/PMC10464409/)</a:t>
            </a:r>
            <a:endParaRPr/>
          </a:p>
          <a:p>
            <a:pPr marL="0" lvl="0" indent="0" algn="l" rtl="0">
              <a:lnSpc>
                <a:spcPct val="120000"/>
              </a:lnSpc>
              <a:spcBef>
                <a:spcPts val="0"/>
              </a:spcBef>
              <a:spcAft>
                <a:spcPts val="0"/>
              </a:spcAft>
              <a:buNone/>
            </a:pPr>
            <a:r>
              <a:rPr lang="en-US" sz="2300" b="1">
                <a:solidFill>
                  <a:srgbClr val="111827"/>
                </a:solidFill>
                <a:latin typeface="Roboto"/>
                <a:ea typeface="Roboto"/>
                <a:cs typeface="Roboto"/>
                <a:sym typeface="Roboto"/>
              </a:rPr>
              <a:t>National Strategic Action Plan (NSAP) on AMR</a:t>
            </a:r>
            <a:endParaRPr sz="2300" b="1">
              <a:solidFill>
                <a:srgbClr val="111827"/>
              </a:solidFill>
              <a:latin typeface="Roboto"/>
              <a:ea typeface="Roboto"/>
              <a:cs typeface="Roboto"/>
              <a:sym typeface="Roboto"/>
            </a:endParaRPr>
          </a:p>
          <a:p>
            <a:pPr marL="0" lvl="0" indent="0" algn="l" rtl="0">
              <a:spcBef>
                <a:spcPts val="0"/>
              </a:spcBef>
              <a:spcAft>
                <a:spcPts val="0"/>
              </a:spcAft>
              <a:buNone/>
            </a:pPr>
            <a:endParaRPr/>
          </a:p>
        </p:txBody>
      </p:sp>
      <p:sp>
        <p:nvSpPr>
          <p:cNvPr id="106" name="Google Shape;106;g3b8e863ab1b_1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b7f9822dfa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b7f9822dfa_3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3b7f9822dfa_3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b80656f51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b80656f51a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3b80656f51a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10.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11.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12.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2.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3.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4.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5.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6.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7.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8.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_rels/slideLayout9.xml.rels>&#65279;<?xml version="1.0" encoding="utf-8" standalone="yes"?>
<Relationships xmlns="http://schemas.openxmlformats.org/package/2006/relationships">
  <Relationship Id="rId1" Type="http://schemas.openxmlformats.org/officeDocument/2006/relationships/slideMaster" Target="../slideMasters/slideMaster1.xml" />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9"/>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9"/>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9"/>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28"/>
          <p:cNvSpPr txBox="1">
            <a:spLocks noGrp="1"/>
          </p:cNvSpPr>
          <p:nvPr>
            <p:ph type="title"/>
          </p:nvPr>
        </p:nvSpPr>
        <p:spPr>
          <a:xfrm>
            <a:off x="2389095" y="4800600"/>
            <a:ext cx="7313295" cy="566739"/>
          </a:xfrm>
          <a:prstGeom prst="rect">
            <a:avLst/>
          </a:prstGeom>
          <a:noFill/>
          <a:ln>
            <a:noFill/>
          </a:ln>
        </p:spPr>
        <p:txBody>
          <a:bodyPr spcFirstLastPara="1" wrap="square" lIns="0" tIns="60925" rIns="0"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8"/>
          <p:cNvSpPr>
            <a:spLocks noGrp="1"/>
          </p:cNvSpPr>
          <p:nvPr>
            <p:ph type="pic" idx="2"/>
          </p:nvPr>
        </p:nvSpPr>
        <p:spPr>
          <a:xfrm>
            <a:off x="2389095" y="612775"/>
            <a:ext cx="7313295" cy="4114800"/>
          </a:xfrm>
          <a:prstGeom prst="rect">
            <a:avLst/>
          </a:prstGeom>
          <a:noFill/>
          <a:ln>
            <a:noFill/>
          </a:ln>
        </p:spPr>
      </p:sp>
      <p:sp>
        <p:nvSpPr>
          <p:cNvPr id="74" name="Google Shape;74;p28"/>
          <p:cNvSpPr txBox="1">
            <a:spLocks noGrp="1"/>
          </p:cNvSpPr>
          <p:nvPr>
            <p:ph type="body" idx="1"/>
          </p:nvPr>
        </p:nvSpPr>
        <p:spPr>
          <a:xfrm>
            <a:off x="2389095" y="5367338"/>
            <a:ext cx="7313295" cy="804863"/>
          </a:xfrm>
          <a:prstGeom prst="rect">
            <a:avLst/>
          </a:prstGeom>
          <a:noFill/>
          <a:ln>
            <a:noFill/>
          </a:ln>
        </p:spPr>
        <p:txBody>
          <a:bodyPr spcFirstLastPara="1" wrap="square" lIns="0" tIns="60925" rIns="0"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75" name="Google Shape;75;p28"/>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3600543" y="-1852677"/>
            <a:ext cx="4987739" cy="10969943"/>
          </a:xfrm>
          <a:prstGeom prst="rect">
            <a:avLst/>
          </a:prstGeom>
          <a:noFill/>
          <a:ln>
            <a:noFill/>
          </a:ln>
        </p:spPr>
        <p:txBody>
          <a:bodyPr spcFirstLastPara="1" wrap="square" lIns="0" tIns="60925" rIns="0"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30"/>
          <p:cNvSpPr txBox="1">
            <a:spLocks noGrp="1"/>
          </p:cNvSpPr>
          <p:nvPr>
            <p:ph type="title"/>
          </p:nvPr>
        </p:nvSpPr>
        <p:spPr>
          <a:xfrm rot="5400000">
            <a:off x="7282379" y="1829159"/>
            <a:ext cx="5851525" cy="2742486"/>
          </a:xfrm>
          <a:prstGeom prst="rect">
            <a:avLst/>
          </a:prstGeom>
          <a:noFill/>
          <a:ln>
            <a:noFill/>
          </a:ln>
        </p:spPr>
        <p:txBody>
          <a:bodyPr spcFirstLastPara="1" wrap="square" lIns="0" tIns="60925" rIns="0"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0"/>
          <p:cNvSpPr txBox="1">
            <a:spLocks noGrp="1"/>
          </p:cNvSpPr>
          <p:nvPr>
            <p:ph type="body" idx="1"/>
          </p:nvPr>
        </p:nvSpPr>
        <p:spPr>
          <a:xfrm rot="5400000">
            <a:off x="1695834" y="-811754"/>
            <a:ext cx="5851525" cy="8024310"/>
          </a:xfrm>
          <a:prstGeom prst="rect">
            <a:avLst/>
          </a:prstGeom>
          <a:noFill/>
          <a:ln>
            <a:noFill/>
          </a:ln>
        </p:spPr>
        <p:txBody>
          <a:bodyPr spcFirstLastPara="1" wrap="square" lIns="0" tIns="60925" rIns="0"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3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20"/>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1"/>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2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30"/>
        <p:cNvGrpSpPr/>
        <p:nvPr/>
      </p:nvGrpSpPr>
      <p:grpSpPr>
        <a:xfrm>
          <a:off x="0" y="0"/>
          <a:ext cx="0" cy="0"/>
          <a:chOff x="0" y="0"/>
          <a:chExt cx="0" cy="0"/>
        </a:xfrm>
      </p:grpSpPr>
      <p:sp>
        <p:nvSpPr>
          <p:cNvPr id="31" name="Google Shape;31;p22"/>
          <p:cNvSpPr txBox="1">
            <a:spLocks noGrp="1"/>
          </p:cNvSpPr>
          <p:nvPr>
            <p:ph type="ctrTitle"/>
          </p:nvPr>
        </p:nvSpPr>
        <p:spPr>
          <a:xfrm>
            <a:off x="914162" y="3887117"/>
            <a:ext cx="10360501" cy="610820"/>
          </a:xfrm>
          <a:prstGeom prst="rect">
            <a:avLst/>
          </a:prstGeom>
          <a:noFill/>
          <a:ln>
            <a:noFill/>
          </a:ln>
        </p:spPr>
        <p:txBody>
          <a:bodyPr spcFirstLastPara="1" wrap="square" lIns="0" tIns="60925" rIns="0" bIns="60925" anchor="ctr" anchorCtr="0">
            <a:normAutofit/>
          </a:bodyPr>
          <a:lstStyle>
            <a:lvl1pPr lvl="0" algn="ctr">
              <a:spcBef>
                <a:spcPts val="0"/>
              </a:spcBef>
              <a:spcAft>
                <a:spcPts val="0"/>
              </a:spcAft>
              <a:buClr>
                <a:srgbClr val="3F3F3F"/>
              </a:buClr>
              <a:buSzPts val="4000"/>
              <a:buFont typeface="Calibri"/>
              <a:buNone/>
              <a:defRPr sz="40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2"/>
          <p:cNvSpPr txBox="1">
            <a:spLocks noGrp="1"/>
          </p:cNvSpPr>
          <p:nvPr>
            <p:ph type="subTitle" idx="1"/>
          </p:nvPr>
        </p:nvSpPr>
        <p:spPr>
          <a:xfrm>
            <a:off x="1828324" y="4399020"/>
            <a:ext cx="8532178" cy="764440"/>
          </a:xfrm>
          <a:prstGeom prst="rect">
            <a:avLst/>
          </a:prstGeom>
          <a:noFill/>
          <a:ln>
            <a:noFill/>
          </a:ln>
        </p:spPr>
        <p:txBody>
          <a:bodyPr spcFirstLastPara="1" wrap="square" lIns="0" tIns="60925" rIns="0" bIns="60925" anchor="t" anchorCtr="0">
            <a:normAutofit/>
          </a:bodyPr>
          <a:lstStyle>
            <a:lvl1pPr lvl="0" algn="ctr">
              <a:spcBef>
                <a:spcPts val="480"/>
              </a:spcBef>
              <a:spcAft>
                <a:spcPts val="0"/>
              </a:spcAft>
              <a:buClr>
                <a:srgbClr val="595959"/>
              </a:buClr>
              <a:buSzPts val="2400"/>
              <a:buNone/>
              <a:defRPr sz="2400">
                <a:solidFill>
                  <a:srgbClr val="595959"/>
                </a:solidFill>
                <a:latin typeface="Calibri"/>
                <a:ea typeface="Calibri"/>
                <a:cs typeface="Calibri"/>
                <a:sym typeface="Calibri"/>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33" name="Google Shape;33;p2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6"/>
        <p:cNvGrpSpPr/>
        <p:nvPr/>
      </p:nvGrpSpPr>
      <p:grpSpPr>
        <a:xfrm>
          <a:off x="0" y="0"/>
          <a:ext cx="0" cy="0"/>
          <a:chOff x="0" y="0"/>
          <a:chExt cx="0" cy="0"/>
        </a:xfrm>
      </p:grpSpPr>
      <p:sp>
        <p:nvSpPr>
          <p:cNvPr id="37" name="Google Shape;37;p23"/>
          <p:cNvSpPr txBox="1">
            <a:spLocks noGrp="1"/>
          </p:cNvSpPr>
          <p:nvPr>
            <p:ph type="ctrTitle"/>
          </p:nvPr>
        </p:nvSpPr>
        <p:spPr>
          <a:xfrm>
            <a:off x="914162" y="2130426"/>
            <a:ext cx="10360501" cy="1470025"/>
          </a:xfrm>
          <a:prstGeom prst="rect">
            <a:avLst/>
          </a:prstGeom>
          <a:noFill/>
          <a:ln>
            <a:noFill/>
          </a:ln>
        </p:spPr>
        <p:txBody>
          <a:bodyPr spcFirstLastPara="1" wrap="square" lIns="0" tIns="60925" rIns="0"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3"/>
          <p:cNvSpPr txBox="1">
            <a:spLocks noGrp="1"/>
          </p:cNvSpPr>
          <p:nvPr>
            <p:ph type="subTitle" idx="1"/>
          </p:nvPr>
        </p:nvSpPr>
        <p:spPr>
          <a:xfrm>
            <a:off x="1828324" y="3886200"/>
            <a:ext cx="8532178" cy="1752600"/>
          </a:xfrm>
          <a:prstGeom prst="rect">
            <a:avLst/>
          </a:prstGeom>
          <a:noFill/>
          <a:ln>
            <a:noFill/>
          </a:ln>
        </p:spPr>
        <p:txBody>
          <a:bodyPr spcFirstLastPara="1" wrap="square" lIns="0" tIns="60925" rIns="0" bIns="60925" anchor="t" anchorCtr="0">
            <a:normAutofit/>
          </a:bodyPr>
          <a:lstStyle>
            <a:lvl1pPr lvl="0" algn="ctr">
              <a:spcBef>
                <a:spcPts val="720"/>
              </a:spcBef>
              <a:spcAft>
                <a:spcPts val="0"/>
              </a:spcAft>
              <a:buClr>
                <a:srgbClr val="888888"/>
              </a:buClr>
              <a:buSzPts val="3600"/>
              <a:buNone/>
              <a:defRPr>
                <a:solidFill>
                  <a:srgbClr val="888888"/>
                </a:solidFill>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39" name="Google Shape;39;p2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24"/>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dk1"/>
              </a:buClr>
              <a:buSzPts val="5300"/>
              <a:buFont typeface="Calibri"/>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4"/>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888888"/>
              </a:buClr>
              <a:buSzPts val="2700"/>
              <a:buNone/>
              <a:defRPr sz="2700">
                <a:solidFill>
                  <a:srgbClr val="888888"/>
                </a:solidFill>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
        <p:nvSpPr>
          <p:cNvPr id="45" name="Google Shape;45;p24"/>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4"/>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2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5"/>
          <p:cNvSpPr txBox="1">
            <a:spLocks noGrp="1"/>
          </p:cNvSpPr>
          <p:nvPr>
            <p:ph type="body" idx="1"/>
          </p:nvPr>
        </p:nvSpPr>
        <p:spPr>
          <a:xfrm>
            <a:off x="609441" y="1600201"/>
            <a:ext cx="5383398" cy="4525963"/>
          </a:xfrm>
          <a:prstGeom prst="rect">
            <a:avLst/>
          </a:prstGeom>
          <a:noFill/>
          <a:ln>
            <a:noFill/>
          </a:ln>
        </p:spPr>
        <p:txBody>
          <a:bodyPr spcFirstLastPara="1" wrap="square" lIns="0" tIns="60925" rIns="0"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51" name="Google Shape;51;p25"/>
          <p:cNvSpPr txBox="1">
            <a:spLocks noGrp="1"/>
          </p:cNvSpPr>
          <p:nvPr>
            <p:ph type="body" idx="2"/>
          </p:nvPr>
        </p:nvSpPr>
        <p:spPr>
          <a:xfrm>
            <a:off x="6195986" y="1600201"/>
            <a:ext cx="5383398" cy="4525963"/>
          </a:xfrm>
          <a:prstGeom prst="rect">
            <a:avLst/>
          </a:prstGeom>
          <a:noFill/>
          <a:ln>
            <a:noFill/>
          </a:ln>
        </p:spPr>
        <p:txBody>
          <a:bodyPr spcFirstLastPara="1" wrap="square" lIns="0" tIns="60925" rIns="0"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52" name="Google Shape;52;p2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26"/>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6"/>
          <p:cNvSpPr txBox="1">
            <a:spLocks noGrp="1"/>
          </p:cNvSpPr>
          <p:nvPr>
            <p:ph type="body" idx="1"/>
          </p:nvPr>
        </p:nvSpPr>
        <p:spPr>
          <a:xfrm>
            <a:off x="609441" y="1535113"/>
            <a:ext cx="5385514" cy="639763"/>
          </a:xfrm>
          <a:prstGeom prst="rect">
            <a:avLst/>
          </a:prstGeom>
          <a:noFill/>
          <a:ln>
            <a:noFill/>
          </a:ln>
        </p:spPr>
        <p:txBody>
          <a:bodyPr spcFirstLastPara="1" wrap="square" lIns="0" tIns="60925" rIns="0"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58" name="Google Shape;58;p26"/>
          <p:cNvSpPr txBox="1">
            <a:spLocks noGrp="1"/>
          </p:cNvSpPr>
          <p:nvPr>
            <p:ph type="body" idx="2"/>
          </p:nvPr>
        </p:nvSpPr>
        <p:spPr>
          <a:xfrm>
            <a:off x="609441" y="2174875"/>
            <a:ext cx="5385514" cy="3951288"/>
          </a:xfrm>
          <a:prstGeom prst="rect">
            <a:avLst/>
          </a:prstGeom>
          <a:noFill/>
          <a:ln>
            <a:noFill/>
          </a:ln>
        </p:spPr>
        <p:txBody>
          <a:bodyPr spcFirstLastPara="1" wrap="square" lIns="0" tIns="60925" rIns="0"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59" name="Google Shape;59;p26"/>
          <p:cNvSpPr txBox="1">
            <a:spLocks noGrp="1"/>
          </p:cNvSpPr>
          <p:nvPr>
            <p:ph type="body" idx="3"/>
          </p:nvPr>
        </p:nvSpPr>
        <p:spPr>
          <a:xfrm>
            <a:off x="6191756" y="1535113"/>
            <a:ext cx="5387630" cy="639763"/>
          </a:xfrm>
          <a:prstGeom prst="rect">
            <a:avLst/>
          </a:prstGeom>
          <a:noFill/>
          <a:ln>
            <a:noFill/>
          </a:ln>
        </p:spPr>
        <p:txBody>
          <a:bodyPr spcFirstLastPara="1" wrap="square" lIns="0" tIns="60925" rIns="0"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60" name="Google Shape;60;p26"/>
          <p:cNvSpPr txBox="1">
            <a:spLocks noGrp="1"/>
          </p:cNvSpPr>
          <p:nvPr>
            <p:ph type="body" idx="4"/>
          </p:nvPr>
        </p:nvSpPr>
        <p:spPr>
          <a:xfrm>
            <a:off x="6191756" y="2174875"/>
            <a:ext cx="5387630" cy="3951288"/>
          </a:xfrm>
          <a:prstGeom prst="rect">
            <a:avLst/>
          </a:prstGeom>
          <a:noFill/>
          <a:ln>
            <a:noFill/>
          </a:ln>
        </p:spPr>
        <p:txBody>
          <a:bodyPr spcFirstLastPara="1" wrap="square" lIns="0" tIns="60925" rIns="0"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61" name="Google Shape;61;p2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27"/>
          <p:cNvSpPr txBox="1">
            <a:spLocks noGrp="1"/>
          </p:cNvSpPr>
          <p:nvPr>
            <p:ph type="title"/>
          </p:nvPr>
        </p:nvSpPr>
        <p:spPr>
          <a:xfrm>
            <a:off x="609443" y="273049"/>
            <a:ext cx="4010039" cy="1162051"/>
          </a:xfrm>
          <a:prstGeom prst="rect">
            <a:avLst/>
          </a:prstGeom>
          <a:noFill/>
          <a:ln>
            <a:noFill/>
          </a:ln>
        </p:spPr>
        <p:txBody>
          <a:bodyPr spcFirstLastPara="1" wrap="square" lIns="0" tIns="60925" rIns="0"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7"/>
          <p:cNvSpPr txBox="1">
            <a:spLocks noGrp="1"/>
          </p:cNvSpPr>
          <p:nvPr>
            <p:ph type="body" idx="1"/>
          </p:nvPr>
        </p:nvSpPr>
        <p:spPr>
          <a:xfrm>
            <a:off x="4765492" y="273052"/>
            <a:ext cx="6813892" cy="5853113"/>
          </a:xfrm>
          <a:prstGeom prst="rect">
            <a:avLst/>
          </a:prstGeom>
          <a:noFill/>
          <a:ln>
            <a:noFill/>
          </a:ln>
        </p:spPr>
        <p:txBody>
          <a:bodyPr spcFirstLastPara="1" wrap="square" lIns="0" tIns="60925" rIns="0"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67" name="Google Shape;67;p27"/>
          <p:cNvSpPr txBox="1">
            <a:spLocks noGrp="1"/>
          </p:cNvSpPr>
          <p:nvPr>
            <p:ph type="body" idx="2"/>
          </p:nvPr>
        </p:nvSpPr>
        <p:spPr>
          <a:xfrm>
            <a:off x="609443" y="1435102"/>
            <a:ext cx="4010039" cy="4691063"/>
          </a:xfrm>
          <a:prstGeom prst="rect">
            <a:avLst/>
          </a:prstGeom>
          <a:noFill/>
          <a:ln>
            <a:noFill/>
          </a:ln>
        </p:spPr>
        <p:txBody>
          <a:bodyPr spcFirstLastPara="1" wrap="square" lIns="0" tIns="60925" rIns="0"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68" name="Google Shape;68;p27"/>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7"/>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&#65279;<?xml version="1.0" encoding="utf-8" standalone="yes"?>
<Relationships xmlns="http://schemas.openxmlformats.org/package/2006/relationships">
  <Relationship Id="rId8" Type="http://schemas.openxmlformats.org/officeDocument/2006/relationships/slideLayout" Target="../slideLayouts/slideLayout8.xml" />
  <Relationship Id="rId13" Type="http://schemas.openxmlformats.org/officeDocument/2006/relationships/theme" Target="../theme/theme1.xml" />
  <Relationship Id="rId3" Type="http://schemas.openxmlformats.org/officeDocument/2006/relationships/slideLayout" Target="../slideLayouts/slideLayout3.xml" />
  <Relationship Id="rId7" Type="http://schemas.openxmlformats.org/officeDocument/2006/relationships/slideLayout" Target="../slideLayouts/slideLayout7.xml" />
  <Relationship Id="rId12" Type="http://schemas.openxmlformats.org/officeDocument/2006/relationships/slideLayout" Target="../slideLayouts/slideLayout12.xml" />
  <Relationship Id="rId2" Type="http://schemas.openxmlformats.org/officeDocument/2006/relationships/slideLayout" Target="../slideLayouts/slideLayout2.xml" />
  <Relationship Id="rId1" Type="http://schemas.openxmlformats.org/officeDocument/2006/relationships/slideLayout" Target="../slideLayouts/slideLayout1.xml" />
  <Relationship Id="rId6" Type="http://schemas.openxmlformats.org/officeDocument/2006/relationships/slideLayout" Target="../slideLayouts/slideLayout6.xml" />
  <Relationship Id="rId11" Type="http://schemas.openxmlformats.org/officeDocument/2006/relationships/slideLayout" Target="../slideLayouts/slideLayout11.xml" />
  <Relationship Id="rId5" Type="http://schemas.openxmlformats.org/officeDocument/2006/relationships/slideLayout" Target="../slideLayouts/slideLayout5.xml" />
  <Relationship Id="rId10" Type="http://schemas.openxmlformats.org/officeDocument/2006/relationships/slideLayout" Target="../slideLayouts/slideLayout10.xml" />
  <Relationship Id="rId4" Type="http://schemas.openxmlformats.org/officeDocument/2006/relationships/slideLayout" Target="../slideLayouts/slideLayout4.xml" />
  <Relationship Id="rId9" Type="http://schemas.openxmlformats.org/officeDocument/2006/relationships/slideLayout" Target="../slideLayouts/slideLayout9.xml" />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8"/>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8"/>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8"/>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 standalone="yes"?>
<Relationships xmlns="http://schemas.openxmlformats.org/package/2006/relationships">
  <Relationship Id="rId8" Type="http://schemas.openxmlformats.org/officeDocument/2006/relationships/image" Target="../media/image6.png" />
  <Relationship Id="rId3" Type="http://schemas.openxmlformats.org/officeDocument/2006/relationships/image" Target="../media/image1.png" />
  <Relationship Id="rId7" Type="http://schemas.openxmlformats.org/officeDocument/2006/relationships/image" Target="../media/image5.png" />
  <Relationship Id="rId2" Type="http://schemas.openxmlformats.org/officeDocument/2006/relationships/notesSlide" Target="../notesSlides/notesSlide1.xml" />
  <Relationship Id="rId1" Type="http://schemas.openxmlformats.org/officeDocument/2006/relationships/slideLayout" Target="../slideLayouts/slideLayout1.xml" />
  <Relationship Id="rId6" Type="http://schemas.openxmlformats.org/officeDocument/2006/relationships/image" Target="../media/image4.png" />
  <Relationship Id="rId5" Type="http://schemas.openxmlformats.org/officeDocument/2006/relationships/image" Target="../media/image3.png" />
  <Relationship Id="rId4" Type="http://schemas.openxmlformats.org/officeDocument/2006/relationships/image" Target="../media/image2.png" />
  <Relationship Id="rId9" Type="http://schemas.openxmlformats.org/officeDocument/2006/relationships/image" Target="../media/image7.png" />
</Relationships>
</file>

<file path=ppt/slides/_rels/slide10.xml.rels>&#65279;<?xml version="1.0" encoding="utf-8" standalone="yes"?>
<Relationships xmlns="http://schemas.openxmlformats.org/package/2006/relationships">
  <Relationship Id="rId2" Type="http://schemas.openxmlformats.org/officeDocument/2006/relationships/notesSlide" Target="../notesSlides/notesSlide10.xml" />
  <Relationship Id="rId1" Type="http://schemas.openxmlformats.org/officeDocument/2006/relationships/slideLayout" Target="../slideLayouts/slideLayout2.xml" />
</Relationships>
</file>

<file path=ppt/slides/_rels/slide11.xml.rels>&#65279;<?xml version="1.0" encoding="utf-8" standalone="yes"?>
<Relationships xmlns="http://schemas.openxmlformats.org/package/2006/relationships">
  <Relationship Id="rId2" Type="http://schemas.openxmlformats.org/officeDocument/2006/relationships/notesSlide" Target="../notesSlides/notesSlide11.xml" />
  <Relationship Id="rId1" Type="http://schemas.openxmlformats.org/officeDocument/2006/relationships/slideLayout" Target="../slideLayouts/slideLayout2.xml" />
</Relationships>
</file>

<file path=ppt/slides/_rels/slide12.xml.rels>&#65279;<?xml version="1.0" encoding="utf-8" standalone="yes"?>
<Relationships xmlns="http://schemas.openxmlformats.org/package/2006/relationships">
  <Relationship Id="rId2" Type="http://schemas.openxmlformats.org/officeDocument/2006/relationships/notesSlide" Target="../notesSlides/notesSlide12.xml" />
  <Relationship Id="rId1" Type="http://schemas.openxmlformats.org/officeDocument/2006/relationships/slideLayout" Target="../slideLayouts/slideLayout2.xml" />
</Relationships>
</file>

<file path=ppt/slides/_rels/slide13.xml.rels>&#65279;<?xml version="1.0" encoding="utf-8" standalone="yes"?>
<Relationships xmlns="http://schemas.openxmlformats.org/package/2006/relationships">
  <Relationship Id="rId3" Type="http://schemas.openxmlformats.org/officeDocument/2006/relationships/image" Target="../media/image10.png" />
  <Relationship Id="rId2" Type="http://schemas.openxmlformats.org/officeDocument/2006/relationships/notesSlide" Target="../notesSlides/notesSlide13.xml" />
  <Relationship Id="rId1" Type="http://schemas.openxmlformats.org/officeDocument/2006/relationships/slideLayout" Target="../slideLayouts/slideLayout1.xml" />
</Relationships>
</file>

<file path=ppt/slides/_rels/slide14.xml.rels>&#65279;<?xml version="1.0" encoding="utf-8" standalone="yes"?>
<Relationships xmlns="http://schemas.openxmlformats.org/package/2006/relationships">
  <Relationship Id="rId3" Type="http://schemas.openxmlformats.org/officeDocument/2006/relationships/image" Target="../media/image11.png" />
  <Relationship Id="rId2" Type="http://schemas.openxmlformats.org/officeDocument/2006/relationships/notesSlide" Target="../notesSlides/notesSlide14.xml" />
  <Relationship Id="rId1" Type="http://schemas.openxmlformats.org/officeDocument/2006/relationships/slideLayout" Target="../slideLayouts/slideLayout1.xml" />
</Relationships>
</file>

<file path=ppt/slides/_rels/slide15.xml.rels>&#65279;<?xml version="1.0" encoding="utf-8" standalone="yes"?>
<Relationships xmlns="http://schemas.openxmlformats.org/package/2006/relationships">
  <Relationship Id="rId2" Type="http://schemas.openxmlformats.org/officeDocument/2006/relationships/notesSlide" Target="../notesSlides/notesSlide15.xml" />
  <Relationship Id="rId1" Type="http://schemas.openxmlformats.org/officeDocument/2006/relationships/slideLayout" Target="../slideLayouts/slideLayout1.xml" />
</Relationships>
</file>

<file path=ppt/slides/_rels/slide16.xml.rels>&#65279;<?xml version="1.0" encoding="utf-8" standalone="yes"?>
<Relationships xmlns="http://schemas.openxmlformats.org/package/2006/relationships">
  <Relationship Id="rId2" Type="http://schemas.openxmlformats.org/officeDocument/2006/relationships/notesSlide" Target="../notesSlides/notesSlide16.xml" />
  <Relationship Id="rId1" Type="http://schemas.openxmlformats.org/officeDocument/2006/relationships/slideLayout" Target="../slideLayouts/slideLayout2.xml" />
</Relationships>
</file>

<file path=ppt/slides/_rels/slide17.xml.rels>&#65279;<?xml version="1.0" encoding="utf-8" standalone="yes"?>
<Relationships xmlns="http://schemas.openxmlformats.org/package/2006/relationships">
  <Relationship Id="rId2" Type="http://schemas.openxmlformats.org/officeDocument/2006/relationships/notesSlide" Target="../notesSlides/notesSlide17.xml" />
  <Relationship Id="rId1" Type="http://schemas.openxmlformats.org/officeDocument/2006/relationships/slideLayout" Target="../slideLayouts/slideLayout3.xml" />
</Relationships>
</file>

<file path=ppt/slides/_rels/slide18.xml.rels>&#65279;<?xml version="1.0" encoding="utf-8" standalone="yes"?>
<Relationships xmlns="http://schemas.openxmlformats.org/package/2006/relationships">
  <Relationship Id="rId8" Type="http://schemas.openxmlformats.org/officeDocument/2006/relationships/image" Target="../media/image17.png" />
  <Relationship Id="rId3" Type="http://schemas.openxmlformats.org/officeDocument/2006/relationships/image" Target="../media/image12.jpg" />
  <Relationship Id="rId7" Type="http://schemas.openxmlformats.org/officeDocument/2006/relationships/image" Target="../media/image16.png" />
  <Relationship Id="rId2" Type="http://schemas.openxmlformats.org/officeDocument/2006/relationships/notesSlide" Target="../notesSlides/notesSlide18.xml" />
  <Relationship Id="rId1" Type="http://schemas.openxmlformats.org/officeDocument/2006/relationships/slideLayout" Target="../slideLayouts/slideLayout1.xml" />
  <Relationship Id="rId6" Type="http://schemas.openxmlformats.org/officeDocument/2006/relationships/image" Target="../media/image15.png" />
  <Relationship Id="rId5" Type="http://schemas.openxmlformats.org/officeDocument/2006/relationships/image" Target="../media/image14.png" />
  <Relationship Id="rId4" Type="http://schemas.openxmlformats.org/officeDocument/2006/relationships/image" Target="../media/image13.png" />
</Relationships>
</file>

<file path=ppt/slides/_rels/slide19.xml.rels>&#65279;<?xml version="1.0" encoding="utf-8" standalone="yes"?>
<Relationships xmlns="http://schemas.openxmlformats.org/package/2006/relationships">
  <Relationship Id="rId8" Type="http://schemas.openxmlformats.org/officeDocument/2006/relationships/image" Target="../media/image23.png" />
  <Relationship Id="rId3" Type="http://schemas.openxmlformats.org/officeDocument/2006/relationships/image" Target="../media/image18.png" />
  <Relationship Id="rId7" Type="http://schemas.openxmlformats.org/officeDocument/2006/relationships/image" Target="../media/image22.png" />
  <Relationship Id="rId2" Type="http://schemas.openxmlformats.org/officeDocument/2006/relationships/notesSlide" Target="../notesSlides/notesSlide19.xml" />
  <Relationship Id="rId1" Type="http://schemas.openxmlformats.org/officeDocument/2006/relationships/slideLayout" Target="../slideLayouts/slideLayout1.xml" />
  <Relationship Id="rId6" Type="http://schemas.openxmlformats.org/officeDocument/2006/relationships/image" Target="../media/image21.png" />
  <Relationship Id="rId5" Type="http://schemas.openxmlformats.org/officeDocument/2006/relationships/image" Target="../media/image20.png" />
  <Relationship Id="rId4" Type="http://schemas.openxmlformats.org/officeDocument/2006/relationships/image" Target="../media/image19.png" />
</Relationships>
</file>

<file path=ppt/slides/_rels/slide2.xml.rels>&#65279;<?xml version="1.0" encoding="utf-8" standalone="yes"?>
<Relationships xmlns="http://schemas.openxmlformats.org/package/2006/relationships">
  <Relationship Id="rId2" Type="http://schemas.openxmlformats.org/officeDocument/2006/relationships/notesSlide" Target="../notesSlides/notesSlide2.xml" />
  <Relationship Id="rId1" Type="http://schemas.openxmlformats.org/officeDocument/2006/relationships/slideLayout" Target="../slideLayouts/slideLayout2.xml" />
</Relationships>
</file>

<file path=ppt/slides/_rels/slide20.xml.rels>&#65279;<?xml version="1.0" encoding="utf-8" standalone="yes"?>
<Relationships xmlns="http://schemas.openxmlformats.org/package/2006/relationships">
  <Relationship Id="rId2" Type="http://schemas.openxmlformats.org/officeDocument/2006/relationships/notesSlide" Target="../notesSlides/notesSlide20.xml" />
  <Relationship Id="rId1" Type="http://schemas.openxmlformats.org/officeDocument/2006/relationships/slideLayout" Target="../slideLayouts/slideLayout2.xml" />
</Relationships>
</file>

<file path=ppt/slides/_rels/slide3.xml.rels>&#65279;<?xml version="1.0" encoding="utf-8" standalone="yes"?>
<Relationships xmlns="http://schemas.openxmlformats.org/package/2006/relationships">
  <Relationship Id="rId2" Type="http://schemas.openxmlformats.org/officeDocument/2006/relationships/notesSlide" Target="../notesSlides/notesSlide3.xml" />
  <Relationship Id="rId1" Type="http://schemas.openxmlformats.org/officeDocument/2006/relationships/slideLayout" Target="../slideLayouts/slideLayout3.xml" />
</Relationships>
</file>

<file path=ppt/slides/_rels/slide4.xml.rels>&#65279;<?xml version="1.0" encoding="utf-8" standalone="yes"?>
<Relationships xmlns="http://schemas.openxmlformats.org/package/2006/relationships">
  <Relationship Id="rId2" Type="http://schemas.openxmlformats.org/officeDocument/2006/relationships/notesSlide" Target="../notesSlides/notesSlide4.xml" />
  <Relationship Id="rId1" Type="http://schemas.openxmlformats.org/officeDocument/2006/relationships/slideLayout" Target="../slideLayouts/slideLayout2.xml" />
</Relationships>
</file>

<file path=ppt/slides/_rels/slide5.xml.rels>&#65279;<?xml version="1.0" encoding="utf-8" standalone="yes"?>
<Relationships xmlns="http://schemas.openxmlformats.org/package/2006/relationships">
  <Relationship Id="rId2" Type="http://schemas.openxmlformats.org/officeDocument/2006/relationships/notesSlide" Target="../notesSlides/notesSlide5.xml" />
  <Relationship Id="rId1" Type="http://schemas.openxmlformats.org/officeDocument/2006/relationships/slideLayout" Target="../slideLayouts/slideLayout1.xml" />
</Relationships>
</file>

<file path=ppt/slides/_rels/slide6.xml.rels>&#65279;<?xml version="1.0" encoding="utf-8" standalone="yes"?>
<Relationships xmlns="http://schemas.openxmlformats.org/package/2006/relationships">
  <Relationship Id="rId3" Type="http://schemas.openxmlformats.org/officeDocument/2006/relationships/image" Target="../media/image8.jpg" />
  <Relationship Id="rId2" Type="http://schemas.openxmlformats.org/officeDocument/2006/relationships/notesSlide" Target="../notesSlides/notesSlide6.xml" />
  <Relationship Id="rId1" Type="http://schemas.openxmlformats.org/officeDocument/2006/relationships/slideLayout" Target="../slideLayouts/slideLayout2.xml" />
</Relationships>
</file>

<file path=ppt/slides/_rels/slide7.xml.rels>&#65279;<?xml version="1.0" encoding="utf-8" standalone="yes"?>
<Relationships xmlns="http://schemas.openxmlformats.org/package/2006/relationships">
  <Relationship Id="rId3" Type="http://schemas.openxmlformats.org/officeDocument/2006/relationships/image" Target="../media/image9.png" />
  <Relationship Id="rId2" Type="http://schemas.openxmlformats.org/officeDocument/2006/relationships/notesSlide" Target="../notesSlides/notesSlide7.xml" />
  <Relationship Id="rId1" Type="http://schemas.openxmlformats.org/officeDocument/2006/relationships/slideLayout" Target="../slideLayouts/slideLayout1.xml" />
</Relationships>
</file>

<file path=ppt/slides/_rels/slide8.xml.rels>&#65279;<?xml version="1.0" encoding="utf-8" standalone="yes"?>
<Relationships xmlns="http://schemas.openxmlformats.org/package/2006/relationships">
  <Relationship Id="rId2" Type="http://schemas.openxmlformats.org/officeDocument/2006/relationships/notesSlide" Target="../notesSlides/notesSlide8.xml" />
  <Relationship Id="rId1" Type="http://schemas.openxmlformats.org/officeDocument/2006/relationships/slideLayout" Target="../slideLayouts/slideLayout3.xml" />
</Relationships>
</file>

<file path=ppt/slides/_rels/slide9.xml.rels>&#65279;<?xml version="1.0" encoding="utf-8" standalone="yes"?>
<Relationships xmlns="http://schemas.openxmlformats.org/package/2006/relationships">
  <Relationship Id="rId2" Type="http://schemas.openxmlformats.org/officeDocument/2006/relationships/notesSlide" Target="../notesSlides/notesSlide9.xml" />
  <Relationship Id="rId1" Type="http://schemas.openxmlformats.org/officeDocument/2006/relationships/slideLayout" Target="../slideLayouts/slideLayout2.xml" />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aphicFrame>
        <p:nvGraphicFramePr>
          <p:cNvPr id="94" name="Google Shape;94;p1"/>
          <p:cNvGraphicFramePr/>
          <p:nvPr/>
        </p:nvGraphicFramePr>
        <p:xfrm>
          <a:off x="7641" y="500474"/>
          <a:ext cx="12173550" cy="1475770"/>
        </p:xfrm>
        <a:graphic>
          <a:graphicData uri="http://schemas.openxmlformats.org/drawingml/2006/table">
            <a:tbl>
              <a:tblPr firstRow="1" bandRow="1">
                <a:noFill/>
                <a:tableStyleId>{681F6959-0446-420D-AF08-6780770E5728}</a:tableStyleId>
              </a:tblPr>
              <a:tblGrid>
                <a:gridCol w="4753900">
                  <a:extLst>
                    <a:ext uri="{9D8B030D-6E8A-4147-A177-3AD203B41FA5}">
                      <a16:colId xmlns:a16="http://schemas.microsoft.com/office/drawing/2014/main" val="20000"/>
                    </a:ext>
                  </a:extLst>
                </a:gridCol>
                <a:gridCol w="4444025">
                  <a:extLst>
                    <a:ext uri="{9D8B030D-6E8A-4147-A177-3AD203B41FA5}">
                      <a16:colId xmlns:a16="http://schemas.microsoft.com/office/drawing/2014/main" val="20001"/>
                    </a:ext>
                  </a:extLst>
                </a:gridCol>
                <a:gridCol w="2975625">
                  <a:extLst>
                    <a:ext uri="{9D8B030D-6E8A-4147-A177-3AD203B41FA5}">
                      <a16:colId xmlns:a16="http://schemas.microsoft.com/office/drawing/2014/main" val="20002"/>
                    </a:ext>
                  </a:extLst>
                </a:gridCol>
              </a:tblGrid>
              <a:tr h="280675">
                <a:tc gridSpan="3">
                  <a:txBody>
                    <a:bodyPr/>
                    <a:lstStyle/>
                    <a:p>
                      <a:pPr marL="0" marR="0" lvl="0" indent="0" algn="l" rtl="0">
                        <a:spcBef>
                          <a:spcPts val="0"/>
                        </a:spcBef>
                        <a:spcAft>
                          <a:spcPts val="0"/>
                        </a:spcAft>
                        <a:buNone/>
                      </a:pPr>
                      <a:r>
                        <a:rPr lang="en-US" sz="1200" u="none" strike="noStrike" cap="none"/>
                        <a:t>Project Title:</a:t>
                      </a:r>
                      <a:r>
                        <a:rPr lang="en-US" sz="1200"/>
                        <a:t> Reducing inappropriate surgical antibiotic prophylaxis use in elective surgeries </a:t>
                      </a:r>
                      <a:endParaRPr sz="1200"/>
                    </a:p>
                  </a:txBody>
                  <a:tcPr marL="91450" marR="91450" marT="45725" marB="457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0675">
                <a:tc>
                  <a:txBody>
                    <a:bodyPr/>
                    <a:lstStyle/>
                    <a:p>
                      <a:pPr marL="0" marR="0" lvl="0" indent="0" algn="l" rtl="0">
                        <a:spcBef>
                          <a:spcPts val="0"/>
                        </a:spcBef>
                        <a:spcAft>
                          <a:spcPts val="0"/>
                        </a:spcAft>
                        <a:buNone/>
                      </a:pPr>
                      <a:r>
                        <a:rPr lang="en-US" sz="1200"/>
                        <a:t>Department: Medicine </a:t>
                      </a:r>
                      <a:endParaRPr sz="1200"/>
                    </a:p>
                  </a:txBody>
                  <a:tcPr marL="91450" marR="91450" marT="45725" marB="45725"/>
                </a:tc>
                <a:tc>
                  <a:txBody>
                    <a:bodyPr/>
                    <a:lstStyle/>
                    <a:p>
                      <a:pPr marL="0" marR="0" lvl="0" indent="0" algn="l" rtl="0">
                        <a:spcBef>
                          <a:spcPts val="0"/>
                        </a:spcBef>
                        <a:spcAft>
                          <a:spcPts val="0"/>
                        </a:spcAft>
                        <a:buNone/>
                      </a:pPr>
                      <a:r>
                        <a:rPr lang="en-US" sz="1200"/>
                        <a:t>Period: April 2025 to January 2026</a:t>
                      </a:r>
                      <a:endParaRPr sz="1200"/>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Quattrocento Sans"/>
                        <a:buNone/>
                      </a:pPr>
                      <a:r>
                        <a:rPr lang="en-US" sz="1200"/>
                        <a:t>Facilitators: A/Prof Dennis Hey, Dr Jeremy Chee</a:t>
                      </a:r>
                      <a:endParaRPr sz="1200"/>
                    </a:p>
                  </a:txBody>
                  <a:tcPr marL="91450" marR="91450" marT="45725" marB="45725"/>
                </a:tc>
                <a:extLst>
                  <a:ext uri="{0D108BD9-81ED-4DB2-BD59-A6C34878D82A}">
                    <a16:rowId xmlns:a16="http://schemas.microsoft.com/office/drawing/2014/main" val="10001"/>
                  </a:ext>
                </a:extLst>
              </a:tr>
              <a:tr h="280675">
                <a:tc>
                  <a:txBody>
                    <a:bodyPr/>
                    <a:lstStyle/>
                    <a:p>
                      <a:pPr marL="0" marR="0" lvl="0" indent="0" algn="l" rtl="0">
                        <a:spcBef>
                          <a:spcPts val="0"/>
                        </a:spcBef>
                        <a:spcAft>
                          <a:spcPts val="0"/>
                        </a:spcAft>
                        <a:buNone/>
                      </a:pPr>
                      <a:r>
                        <a:rPr lang="en-US" sz="1200"/>
                        <a:t>Sponsors (HODs): Adj A/Prof Jolene Oon Ee Ling </a:t>
                      </a:r>
                      <a:endParaRPr sz="1200"/>
                    </a:p>
                  </a:txBody>
                  <a:tcPr marL="91450" marR="91450" marT="45725" marB="45725"/>
                </a:tc>
                <a:tc gridSpan="2">
                  <a:txBody>
                    <a:bodyPr/>
                    <a:lstStyle/>
                    <a:p>
                      <a:pPr marL="0" marR="0" lvl="0" indent="0" algn="l" rtl="0">
                        <a:spcBef>
                          <a:spcPts val="0"/>
                        </a:spcBef>
                        <a:spcAft>
                          <a:spcPts val="0"/>
                        </a:spcAft>
                        <a:buNone/>
                      </a:pPr>
                      <a:r>
                        <a:rPr lang="en-US" sz="1200"/>
                        <a:t>Team Leader/s: Dr Mo Yin</a:t>
                      </a:r>
                      <a:endParaRPr sz="1200"/>
                    </a:p>
                  </a:txBody>
                  <a:tcPr marL="91450" marR="91450" marT="45725" marB="45725"/>
                </a:tc>
                <a:tc hMerge="1">
                  <a:txBody>
                    <a:bodyPr/>
                    <a:lstStyle/>
                    <a:p>
                      <a:endParaRPr lang="en-US"/>
                    </a:p>
                  </a:txBody>
                  <a:tcPr/>
                </a:tc>
                <a:extLst>
                  <a:ext uri="{0D108BD9-81ED-4DB2-BD59-A6C34878D82A}">
                    <a16:rowId xmlns:a16="http://schemas.microsoft.com/office/drawing/2014/main" val="10002"/>
                  </a:ext>
                </a:extLst>
              </a:tr>
              <a:tr h="280675">
                <a:tc gridSpan="3">
                  <a:txBody>
                    <a:bodyPr/>
                    <a:lstStyle/>
                    <a:p>
                      <a:pPr marL="0" marR="0" lvl="0" indent="0" algn="l" rtl="0">
                        <a:spcBef>
                          <a:spcPts val="0"/>
                        </a:spcBef>
                        <a:spcAft>
                          <a:spcPts val="0"/>
                        </a:spcAft>
                        <a:buNone/>
                      </a:pPr>
                      <a:r>
                        <a:rPr lang="en-US" sz="1200"/>
                        <a:t>Team Members: Chen Hui Hiong, Wu Jia En, Dr Quah Joan, Dr Nares Smitasin</a:t>
                      </a:r>
                      <a:endParaRPr sz="1200"/>
                    </a:p>
                    <a:p>
                      <a:pPr marL="0" marR="0" lvl="0" indent="0" algn="l" rtl="0">
                        <a:spcBef>
                          <a:spcPts val="0"/>
                        </a:spcBef>
                        <a:spcAft>
                          <a:spcPts val="0"/>
                        </a:spcAft>
                        <a:buNone/>
                      </a:pPr>
                      <a:r>
                        <a:rPr lang="en-US" sz="1200"/>
                        <a:t>(Acknowledgements: Atharvi Gupta, Geraldine Foo, Rofina, Darren Teo, Goh Wen Jun, Wendy Ng, Heng Lin, Wei Liang, Qing Xiao, Hui Wen, Lim Kian Huat) </a:t>
                      </a:r>
                      <a:endParaRPr sz="1200"/>
                    </a:p>
                  </a:txBody>
                  <a:tcPr marL="91450" marR="91450" marT="45725" marB="457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95" name="Google Shape;95;p1"/>
          <p:cNvSpPr txBox="1"/>
          <p:nvPr/>
        </p:nvSpPr>
        <p:spPr>
          <a:xfrm>
            <a:off x="153806" y="62910"/>
            <a:ext cx="8347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63D"/>
              </a:buClr>
              <a:buSzPts val="2400"/>
              <a:buFont typeface="Arial"/>
              <a:buNone/>
            </a:pPr>
            <a:r>
              <a:rPr lang="en-US" sz="2400" b="1" i="0" u="none" strike="noStrike" cap="none">
                <a:solidFill>
                  <a:srgbClr val="00263D"/>
                </a:solidFill>
                <a:latin typeface="Arial"/>
                <a:ea typeface="Arial"/>
                <a:cs typeface="Arial"/>
                <a:sym typeface="Arial"/>
              </a:rPr>
              <a:t>Incredible Care QIX Award (Process Excellence)</a:t>
            </a:r>
            <a:endParaRPr sz="1200" b="0" i="0" u="none" strike="noStrike" cap="none">
              <a:solidFill>
                <a:srgbClr val="00263D"/>
              </a:solidFill>
              <a:latin typeface="Arial"/>
              <a:ea typeface="Arial"/>
              <a:cs typeface="Arial"/>
              <a:sym typeface="Arial"/>
            </a:endParaRPr>
          </a:p>
        </p:txBody>
      </p:sp>
      <p:pic>
        <p:nvPicPr>
          <p:cNvPr id="96" name="Google Shape;96;p1"/>
          <p:cNvPicPr preferRelativeResize="0"/>
          <p:nvPr/>
        </p:nvPicPr>
        <p:blipFill rotWithShape="1">
          <a:blip r:embed="rId3">
            <a:alphaModFix/>
          </a:blip>
          <a:srcRect/>
          <a:stretch/>
        </p:blipFill>
        <p:spPr>
          <a:xfrm>
            <a:off x="9048547" y="0"/>
            <a:ext cx="3140279" cy="524600"/>
          </a:xfrm>
          <a:prstGeom prst="rect">
            <a:avLst/>
          </a:prstGeom>
          <a:noFill/>
          <a:ln>
            <a:noFill/>
          </a:ln>
        </p:spPr>
      </p:pic>
      <p:pic>
        <p:nvPicPr>
          <p:cNvPr id="97" name="Google Shape;97;p1"/>
          <p:cNvPicPr preferRelativeResize="0"/>
          <p:nvPr/>
        </p:nvPicPr>
        <p:blipFill>
          <a:blip r:embed="rId4">
            <a:alphaModFix/>
          </a:blip>
          <a:stretch>
            <a:fillRect/>
          </a:stretch>
        </p:blipFill>
        <p:spPr>
          <a:xfrm>
            <a:off x="-4325" y="2053575"/>
            <a:ext cx="4161049" cy="2216084"/>
          </a:xfrm>
          <a:prstGeom prst="rect">
            <a:avLst/>
          </a:prstGeom>
          <a:noFill/>
          <a:ln w="19050" cap="flat" cmpd="sng">
            <a:solidFill>
              <a:schemeClr val="accent2"/>
            </a:solidFill>
            <a:prstDash val="solid"/>
            <a:round/>
            <a:headEnd type="none" w="sm" len="sm"/>
            <a:tailEnd type="none" w="sm" len="sm"/>
          </a:ln>
        </p:spPr>
      </p:pic>
      <p:pic>
        <p:nvPicPr>
          <p:cNvPr id="98" name="Google Shape;98;p1"/>
          <p:cNvPicPr preferRelativeResize="0"/>
          <p:nvPr/>
        </p:nvPicPr>
        <p:blipFill>
          <a:blip r:embed="rId5">
            <a:alphaModFix/>
          </a:blip>
          <a:stretch>
            <a:fillRect/>
          </a:stretch>
        </p:blipFill>
        <p:spPr>
          <a:xfrm>
            <a:off x="4198837" y="2053587"/>
            <a:ext cx="3944493" cy="2216074"/>
          </a:xfrm>
          <a:prstGeom prst="rect">
            <a:avLst/>
          </a:prstGeom>
          <a:noFill/>
          <a:ln w="19050" cap="flat" cmpd="sng">
            <a:solidFill>
              <a:schemeClr val="accent2"/>
            </a:solidFill>
            <a:prstDash val="solid"/>
            <a:round/>
            <a:headEnd type="none" w="sm" len="sm"/>
            <a:tailEnd type="none" w="sm" len="sm"/>
          </a:ln>
        </p:spPr>
      </p:pic>
      <p:pic>
        <p:nvPicPr>
          <p:cNvPr id="99" name="Google Shape;99;p1"/>
          <p:cNvPicPr preferRelativeResize="0"/>
          <p:nvPr/>
        </p:nvPicPr>
        <p:blipFill>
          <a:blip r:embed="rId6">
            <a:alphaModFix/>
          </a:blip>
          <a:stretch>
            <a:fillRect/>
          </a:stretch>
        </p:blipFill>
        <p:spPr>
          <a:xfrm>
            <a:off x="8185425" y="2053575"/>
            <a:ext cx="3944500" cy="2216076"/>
          </a:xfrm>
          <a:prstGeom prst="rect">
            <a:avLst/>
          </a:prstGeom>
          <a:noFill/>
          <a:ln w="19050" cap="flat" cmpd="sng">
            <a:solidFill>
              <a:schemeClr val="accent2"/>
            </a:solidFill>
            <a:prstDash val="solid"/>
            <a:round/>
            <a:headEnd type="none" w="sm" len="sm"/>
            <a:tailEnd type="none" w="sm" len="sm"/>
          </a:ln>
        </p:spPr>
      </p:pic>
      <p:pic>
        <p:nvPicPr>
          <p:cNvPr id="100" name="Google Shape;100;p1"/>
          <p:cNvPicPr preferRelativeResize="0"/>
          <p:nvPr/>
        </p:nvPicPr>
        <p:blipFill>
          <a:blip r:embed="rId7">
            <a:alphaModFix/>
          </a:blip>
          <a:stretch>
            <a:fillRect/>
          </a:stretch>
        </p:blipFill>
        <p:spPr>
          <a:xfrm>
            <a:off x="-4325" y="4347000"/>
            <a:ext cx="4161049" cy="2439550"/>
          </a:xfrm>
          <a:prstGeom prst="rect">
            <a:avLst/>
          </a:prstGeom>
          <a:noFill/>
          <a:ln w="19050" cap="flat" cmpd="sng">
            <a:solidFill>
              <a:schemeClr val="accent2"/>
            </a:solidFill>
            <a:prstDash val="solid"/>
            <a:round/>
            <a:headEnd type="none" w="sm" len="sm"/>
            <a:tailEnd type="none" w="sm" len="sm"/>
          </a:ln>
        </p:spPr>
      </p:pic>
      <p:pic>
        <p:nvPicPr>
          <p:cNvPr id="101" name="Google Shape;101;p1"/>
          <p:cNvPicPr preferRelativeResize="0"/>
          <p:nvPr/>
        </p:nvPicPr>
        <p:blipFill>
          <a:blip r:embed="rId8">
            <a:alphaModFix/>
          </a:blip>
          <a:stretch>
            <a:fillRect/>
          </a:stretch>
        </p:blipFill>
        <p:spPr>
          <a:xfrm>
            <a:off x="4196012" y="4346997"/>
            <a:ext cx="3998425" cy="2439550"/>
          </a:xfrm>
          <a:prstGeom prst="rect">
            <a:avLst/>
          </a:prstGeom>
          <a:noFill/>
          <a:ln w="19050" cap="flat" cmpd="sng">
            <a:solidFill>
              <a:schemeClr val="accent2"/>
            </a:solidFill>
            <a:prstDash val="solid"/>
            <a:round/>
            <a:headEnd type="none" w="sm" len="sm"/>
            <a:tailEnd type="none" w="sm" len="sm"/>
          </a:ln>
        </p:spPr>
      </p:pic>
      <p:pic>
        <p:nvPicPr>
          <p:cNvPr id="102" name="Google Shape;102;p1"/>
          <p:cNvPicPr preferRelativeResize="0"/>
          <p:nvPr/>
        </p:nvPicPr>
        <p:blipFill>
          <a:blip r:embed="rId9">
            <a:alphaModFix/>
          </a:blip>
          <a:stretch>
            <a:fillRect/>
          </a:stretch>
        </p:blipFill>
        <p:spPr>
          <a:xfrm>
            <a:off x="8200600" y="4347000"/>
            <a:ext cx="3914200" cy="2439550"/>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2" name="Google Shape;292;p9"/>
          <p:cNvCxnSpPr/>
          <p:nvPr/>
        </p:nvCxnSpPr>
        <p:spPr>
          <a:xfrm rot="10800000">
            <a:off x="608742" y="3807823"/>
            <a:ext cx="10951887" cy="0"/>
          </a:xfrm>
          <a:prstGeom prst="straightConnector1">
            <a:avLst/>
          </a:prstGeom>
          <a:noFill/>
          <a:ln w="12700" cap="rnd" cmpd="sng">
            <a:solidFill>
              <a:srgbClr val="BFBFBF"/>
            </a:solidFill>
            <a:prstDash val="solid"/>
            <a:round/>
            <a:headEnd type="none" w="sm" len="sm"/>
            <a:tailEnd type="none" w="sm" len="sm"/>
          </a:ln>
        </p:spPr>
      </p:cxnSp>
      <p:sp>
        <p:nvSpPr>
          <p:cNvPr id="293" name="Google Shape;293;p9"/>
          <p:cNvSpPr txBox="1"/>
          <p:nvPr/>
        </p:nvSpPr>
        <p:spPr>
          <a:xfrm>
            <a:off x="8043599" y="1098825"/>
            <a:ext cx="4033200" cy="27090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600"/>
              <a:buAutoNum type="arabicPeriod"/>
            </a:pPr>
            <a:r>
              <a:rPr lang="en-US" sz="1600">
                <a:solidFill>
                  <a:schemeClr val="dk1"/>
                </a:solidFill>
              </a:rPr>
              <a:t>Pharmacists to document all SAP interventions, including clinical team response (accepted/ rejected) and rationale.</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Introduce informal, collegial reminders to surgeons to support timely SAP review and discussion.</a:t>
            </a:r>
            <a:endParaRPr sz="1600">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Conduct anonymous pre- and post-intervention surveys and reinforce programme leadership support for ASP pharmacists.</a:t>
            </a:r>
            <a:endParaRPr sz="1600">
              <a:solidFill>
                <a:schemeClr val="dk1"/>
              </a:solidFill>
            </a:endParaRPr>
          </a:p>
        </p:txBody>
      </p:sp>
      <p:sp>
        <p:nvSpPr>
          <p:cNvPr id="294" name="Google Shape;294;p9"/>
          <p:cNvSpPr txBox="1"/>
          <p:nvPr/>
        </p:nvSpPr>
        <p:spPr>
          <a:xfrm>
            <a:off x="1556856" y="2291051"/>
            <a:ext cx="2137283" cy="24622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1600">
                <a:solidFill>
                  <a:srgbClr val="3F3F3F"/>
                </a:solidFill>
                <a:latin typeface="Quattrocento Sans"/>
                <a:ea typeface="Quattrocento Sans"/>
                <a:cs typeface="Quattrocento Sans"/>
                <a:sym typeface="Quattrocento Sans"/>
              </a:rPr>
              <a:t>. </a:t>
            </a:r>
            <a:endParaRPr/>
          </a:p>
        </p:txBody>
      </p:sp>
      <p:cxnSp>
        <p:nvCxnSpPr>
          <p:cNvPr id="295" name="Google Shape;295;p9"/>
          <p:cNvCxnSpPr/>
          <p:nvPr/>
        </p:nvCxnSpPr>
        <p:spPr>
          <a:xfrm rot="10800000">
            <a:off x="5868865" y="1195520"/>
            <a:ext cx="0" cy="5185954"/>
          </a:xfrm>
          <a:prstGeom prst="straightConnector1">
            <a:avLst/>
          </a:prstGeom>
          <a:noFill/>
          <a:ln w="12700" cap="rnd" cmpd="sng">
            <a:solidFill>
              <a:srgbClr val="BFBFBF"/>
            </a:solidFill>
            <a:prstDash val="solid"/>
            <a:round/>
            <a:headEnd type="none" w="sm" len="sm"/>
            <a:tailEnd type="none" w="sm" len="sm"/>
          </a:ln>
        </p:spPr>
      </p:cxnSp>
      <p:sp>
        <p:nvSpPr>
          <p:cNvPr id="296" name="Google Shape;296;p9"/>
          <p:cNvSpPr txBox="1"/>
          <p:nvPr/>
        </p:nvSpPr>
        <p:spPr>
          <a:xfrm>
            <a:off x="8171131" y="4002585"/>
            <a:ext cx="3598500" cy="2955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00" b="1">
                <a:solidFill>
                  <a:schemeClr val="dk1"/>
                </a:solidFill>
              </a:rPr>
              <a:t>Quantitative</a:t>
            </a:r>
            <a:r>
              <a:rPr lang="en-US" sz="1600">
                <a:solidFill>
                  <a:schemeClr val="dk1"/>
                </a:solidFill>
              </a:rPr>
              <a:t>:</a:t>
            </a:r>
            <a:endParaRPr sz="1600" b="1">
              <a:solidFill>
                <a:schemeClr val="dk1"/>
              </a:solidFill>
            </a:endParaRPr>
          </a:p>
          <a:p>
            <a:pPr marL="0" marR="0" lvl="0" indent="0" algn="l" rtl="0">
              <a:spcBef>
                <a:spcPts val="0"/>
              </a:spcBef>
              <a:spcAft>
                <a:spcPts val="0"/>
              </a:spcAft>
              <a:buNone/>
            </a:pPr>
            <a:r>
              <a:rPr lang="en-US" sz="1600">
                <a:solidFill>
                  <a:schemeClr val="dk1"/>
                </a:solidFill>
              </a:rPr>
              <a:t>Monthly count of pharmacist SAP interventions. </a:t>
            </a:r>
            <a:endParaRPr sz="1600">
              <a:solidFill>
                <a:schemeClr val="dk1"/>
              </a:solidFill>
            </a:endParaRPr>
          </a:p>
          <a:p>
            <a:pPr marL="0" marR="0" lvl="0" indent="0" algn="l" rtl="0">
              <a:spcBef>
                <a:spcPts val="0"/>
              </a:spcBef>
              <a:spcAft>
                <a:spcPts val="0"/>
              </a:spcAft>
              <a:buNone/>
            </a:pPr>
            <a:r>
              <a:rPr lang="en-US" sz="1600">
                <a:solidFill>
                  <a:schemeClr val="dk1"/>
                </a:solidFill>
              </a:rPr>
              <a:t>Proportions of accepted versus rejected interventions. </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r>
              <a:rPr lang="en-US" sz="1600" b="1">
                <a:solidFill>
                  <a:schemeClr val="dk1"/>
                </a:solidFill>
              </a:rPr>
              <a:t>Qualitative</a:t>
            </a:r>
            <a:r>
              <a:rPr lang="en-US" sz="1600">
                <a:solidFill>
                  <a:schemeClr val="dk1"/>
                </a:solidFill>
              </a:rPr>
              <a:t>:</a:t>
            </a:r>
            <a:endParaRPr>
              <a:solidFill>
                <a:schemeClr val="dk1"/>
              </a:solidFill>
            </a:endParaRPr>
          </a:p>
          <a:p>
            <a:pPr marL="0" marR="0" lvl="0" indent="0" algn="l" rtl="0">
              <a:spcBef>
                <a:spcPts val="0"/>
              </a:spcBef>
              <a:spcAft>
                <a:spcPts val="0"/>
              </a:spcAft>
              <a:buNone/>
            </a:pPr>
            <a:r>
              <a:rPr lang="en-US" sz="1600">
                <a:solidFill>
                  <a:schemeClr val="dk1"/>
                </a:solidFill>
              </a:rPr>
              <a:t>Pharmacists’ reflections on confidence, engagement, and quality of SAP-related discussions with surgeons.</a:t>
            </a:r>
            <a:endParaRPr>
              <a:solidFill>
                <a:schemeClr val="dk1"/>
              </a:solidFill>
            </a:endParaRPr>
          </a:p>
          <a:p>
            <a:pPr marL="0" marR="0" lvl="0" indent="0" algn="l" rtl="0">
              <a:spcBef>
                <a:spcPts val="0"/>
              </a:spcBef>
              <a:spcAft>
                <a:spcPts val="0"/>
              </a:spcAft>
              <a:buNone/>
            </a:pPr>
            <a:endParaRPr sz="1600">
              <a:solidFill>
                <a:schemeClr val="dk1"/>
              </a:solidFill>
            </a:endParaRPr>
          </a:p>
          <a:p>
            <a:pPr marL="342900" marR="0" lvl="0" indent="-241300" algn="l" rtl="0">
              <a:spcBef>
                <a:spcPts val="0"/>
              </a:spcBef>
              <a:spcAft>
                <a:spcPts val="0"/>
              </a:spcAft>
              <a:buClr>
                <a:schemeClr val="dk1"/>
              </a:buClr>
              <a:buSzPts val="1600"/>
              <a:buFont typeface="Quattrocento Sans"/>
              <a:buNone/>
            </a:pPr>
            <a:endParaRPr sz="1600">
              <a:solidFill>
                <a:schemeClr val="dk1"/>
              </a:solidFill>
            </a:endParaRPr>
          </a:p>
        </p:txBody>
      </p:sp>
      <p:sp>
        <p:nvSpPr>
          <p:cNvPr id="297" name="Google Shape;297;p9"/>
          <p:cNvSpPr txBox="1"/>
          <p:nvPr/>
        </p:nvSpPr>
        <p:spPr>
          <a:xfrm>
            <a:off x="346782" y="1284399"/>
            <a:ext cx="3702600" cy="29247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600"/>
              <a:buAutoNum type="arabicPeriod"/>
            </a:pPr>
            <a:r>
              <a:rPr lang="en-US" sz="1600">
                <a:solidFill>
                  <a:schemeClr val="dk1"/>
                </a:solidFill>
              </a:rPr>
              <a:t>Establish a standardised system for pharmacists to track SAP prescribing and document interventions for inappropriate SAP.</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Analyse intervention records to identify acceptance patterns and reasons for rejection.</a:t>
            </a:r>
            <a:endParaRPr sz="1600">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Conduct  pre- and post-intervention surveys to identify perceived barriers to pharmacist-surgeon interventions.  </a:t>
            </a:r>
            <a:endParaRPr sz="1600">
              <a:solidFill>
                <a:schemeClr val="dk1"/>
              </a:solidFill>
            </a:endParaRPr>
          </a:p>
          <a:p>
            <a:pPr marL="457200" marR="0" lvl="0" indent="0" algn="l" rtl="0">
              <a:spcBef>
                <a:spcPts val="0"/>
              </a:spcBef>
              <a:spcAft>
                <a:spcPts val="0"/>
              </a:spcAft>
              <a:buNone/>
            </a:pPr>
            <a:endParaRPr>
              <a:solidFill>
                <a:schemeClr val="dk1"/>
              </a:solidFill>
            </a:endParaRPr>
          </a:p>
          <a:p>
            <a:pPr marL="342900" marR="0" lvl="0" indent="-241300" algn="l" rtl="0">
              <a:spcBef>
                <a:spcPts val="0"/>
              </a:spcBef>
              <a:spcAft>
                <a:spcPts val="0"/>
              </a:spcAft>
              <a:buClr>
                <a:schemeClr val="dk1"/>
              </a:buClr>
              <a:buSzPts val="1600"/>
              <a:buFont typeface="Quattrocento Sans"/>
              <a:buNone/>
            </a:pPr>
            <a:endParaRPr sz="1600">
              <a:solidFill>
                <a:schemeClr val="dk1"/>
              </a:solidFill>
            </a:endParaRPr>
          </a:p>
        </p:txBody>
      </p:sp>
      <p:sp>
        <p:nvSpPr>
          <p:cNvPr id="298" name="Google Shape;298;p9"/>
          <p:cNvSpPr txBox="1"/>
          <p:nvPr/>
        </p:nvSpPr>
        <p:spPr>
          <a:xfrm>
            <a:off x="384194" y="4159725"/>
            <a:ext cx="3348600" cy="2709000"/>
          </a:xfrm>
          <a:prstGeom prst="rect">
            <a:avLst/>
          </a:prstGeom>
          <a:noFill/>
          <a:ln>
            <a:noFill/>
          </a:ln>
        </p:spPr>
        <p:txBody>
          <a:bodyPr spcFirstLastPara="1" wrap="square" lIns="0" tIns="0" rIns="0" bIns="0" anchor="ctr" anchorCtr="0">
            <a:spAutoFit/>
          </a:bodyPr>
          <a:lstStyle/>
          <a:p>
            <a:pPr marL="342900" lvl="0" indent="-342900" algn="l" rtl="0">
              <a:spcBef>
                <a:spcPts val="0"/>
              </a:spcBef>
              <a:spcAft>
                <a:spcPts val="0"/>
              </a:spcAft>
              <a:buClr>
                <a:schemeClr val="dk1"/>
              </a:buClr>
              <a:buSzPts val="1600"/>
              <a:buAutoNum type="arabicPeriod"/>
            </a:pPr>
            <a:r>
              <a:rPr lang="en-US" sz="1600">
                <a:solidFill>
                  <a:schemeClr val="dk1"/>
                </a:solidFill>
              </a:rPr>
              <a:t>Conduct regular check-ins with ASP pharmacists to review barriers, enablers, surgeon responses, and unresolved matters. </a:t>
            </a:r>
            <a:endParaRPr sz="1600">
              <a:solidFill>
                <a:schemeClr val="dk1"/>
              </a:solidFill>
            </a:endParaRPr>
          </a:p>
          <a:p>
            <a:pPr marL="342900" lvl="0" indent="-342900" algn="l" rtl="0">
              <a:spcBef>
                <a:spcPts val="0"/>
              </a:spcBef>
              <a:spcAft>
                <a:spcPts val="0"/>
              </a:spcAft>
              <a:buClr>
                <a:schemeClr val="dk1"/>
              </a:buClr>
              <a:buSzPts val="1600"/>
              <a:buAutoNum type="arabicPeriod"/>
            </a:pPr>
            <a:r>
              <a:rPr lang="en-US" sz="1600">
                <a:solidFill>
                  <a:schemeClr val="dk1"/>
                </a:solidFill>
              </a:rPr>
              <a:t>Revise NUH SAP guideline to support risk stratification, audit, and targeted interventions.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a:p>
            <a:pPr marL="342900" marR="0" lvl="0" indent="-241300" algn="l" rtl="0">
              <a:spcBef>
                <a:spcPts val="0"/>
              </a:spcBef>
              <a:spcAft>
                <a:spcPts val="0"/>
              </a:spcAft>
              <a:buClr>
                <a:schemeClr val="dk1"/>
              </a:buClr>
              <a:buSzPts val="1600"/>
              <a:buFont typeface="Quattrocento Sans"/>
              <a:buNone/>
            </a:pPr>
            <a:endParaRPr sz="1600">
              <a:solidFill>
                <a:schemeClr val="dk1"/>
              </a:solidFill>
            </a:endParaRPr>
          </a:p>
        </p:txBody>
      </p:sp>
      <p:sp>
        <p:nvSpPr>
          <p:cNvPr id="299" name="Google Shape;299;p9"/>
          <p:cNvSpPr txBox="1"/>
          <p:nvPr/>
        </p:nvSpPr>
        <p:spPr>
          <a:xfrm>
            <a:off x="212575" y="116573"/>
            <a:ext cx="118362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a:solidFill>
                  <a:srgbClr val="262626"/>
                </a:solidFill>
                <a:latin typeface="Arial Black"/>
                <a:ea typeface="Arial Black"/>
                <a:cs typeface="Arial Black"/>
                <a:sym typeface="Arial Black"/>
              </a:rPr>
              <a:t>PDCA 2: Strengthening communication &amp; team culture to improve SAP compliance</a:t>
            </a:r>
            <a:endParaRPr sz="2500" b="0" i="0" u="none" strike="noStrike" cap="none">
              <a:solidFill>
                <a:srgbClr val="262626"/>
              </a:solidFill>
              <a:latin typeface="Arial"/>
              <a:ea typeface="Arial"/>
              <a:cs typeface="Arial"/>
              <a:sym typeface="Arial"/>
            </a:endParaRPr>
          </a:p>
        </p:txBody>
      </p:sp>
      <p:cxnSp>
        <p:nvCxnSpPr>
          <p:cNvPr id="300" name="Google Shape;300;p9"/>
          <p:cNvCxnSpPr/>
          <p:nvPr/>
        </p:nvCxnSpPr>
        <p:spPr>
          <a:xfrm rot="10800000" flipH="1">
            <a:off x="226363" y="965719"/>
            <a:ext cx="11547600" cy="39000"/>
          </a:xfrm>
          <a:prstGeom prst="straightConnector1">
            <a:avLst/>
          </a:prstGeom>
          <a:noFill/>
          <a:ln w="19050" cap="flat" cmpd="sng">
            <a:solidFill>
              <a:srgbClr val="262626"/>
            </a:solidFill>
            <a:prstDash val="solid"/>
            <a:round/>
            <a:headEnd type="none" w="sm" len="sm"/>
            <a:tailEnd type="none" w="sm" len="sm"/>
          </a:ln>
        </p:spPr>
      </p:cxnSp>
      <p:grpSp>
        <p:nvGrpSpPr>
          <p:cNvPr id="301" name="Google Shape;301;p9"/>
          <p:cNvGrpSpPr/>
          <p:nvPr/>
        </p:nvGrpSpPr>
        <p:grpSpPr>
          <a:xfrm>
            <a:off x="3574132" y="1512297"/>
            <a:ext cx="4581525" cy="4591050"/>
            <a:chOff x="3306763" y="1503363"/>
            <a:chExt cx="4581525" cy="4591050"/>
          </a:xfrm>
        </p:grpSpPr>
        <p:sp>
          <p:nvSpPr>
            <p:cNvPr id="302" name="Google Shape;302;p9"/>
            <p:cNvSpPr/>
            <p:nvPr/>
          </p:nvSpPr>
          <p:spPr>
            <a:xfrm>
              <a:off x="5640388" y="1998663"/>
              <a:ext cx="2247900" cy="1506539"/>
            </a:xfrm>
            <a:custGeom>
              <a:avLst/>
              <a:gdLst/>
              <a:ahLst/>
              <a:cxnLst/>
              <a:rect l="l" t="t" r="r" b="b"/>
              <a:pathLst>
                <a:path w="885" h="593" extrusionOk="0">
                  <a:moveTo>
                    <a:pt x="840" y="479"/>
                  </a:moveTo>
                  <a:cubicBezTo>
                    <a:pt x="696" y="187"/>
                    <a:pt x="381" y="0"/>
                    <a:pt x="38" y="37"/>
                  </a:cubicBezTo>
                  <a:cubicBezTo>
                    <a:pt x="25" y="38"/>
                    <a:pt x="13" y="40"/>
                    <a:pt x="0" y="42"/>
                  </a:cubicBezTo>
                  <a:cubicBezTo>
                    <a:pt x="315" y="24"/>
                    <a:pt x="599" y="211"/>
                    <a:pt x="713" y="493"/>
                  </a:cubicBezTo>
                  <a:cubicBezTo>
                    <a:pt x="671" y="497"/>
                    <a:pt x="671" y="497"/>
                    <a:pt x="671" y="497"/>
                  </a:cubicBezTo>
                  <a:cubicBezTo>
                    <a:pt x="733" y="548"/>
                    <a:pt x="733" y="548"/>
                    <a:pt x="733" y="548"/>
                  </a:cubicBezTo>
                  <a:cubicBezTo>
                    <a:pt x="789" y="593"/>
                    <a:pt x="789" y="593"/>
                    <a:pt x="789" y="593"/>
                  </a:cubicBezTo>
                  <a:cubicBezTo>
                    <a:pt x="855" y="512"/>
                    <a:pt x="855" y="512"/>
                    <a:pt x="855" y="512"/>
                  </a:cubicBezTo>
                  <a:cubicBezTo>
                    <a:pt x="885" y="474"/>
                    <a:pt x="885" y="474"/>
                    <a:pt x="885" y="474"/>
                  </a:cubicBezTo>
                  <a:lnTo>
                    <a:pt x="840" y="479"/>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03" name="Google Shape;303;p9"/>
            <p:cNvSpPr/>
            <p:nvPr/>
          </p:nvSpPr>
          <p:spPr>
            <a:xfrm>
              <a:off x="5884863" y="3854451"/>
              <a:ext cx="1514475" cy="2239962"/>
            </a:xfrm>
            <a:custGeom>
              <a:avLst/>
              <a:gdLst/>
              <a:ahLst/>
              <a:cxnLst/>
              <a:rect l="l" t="t" r="r" b="b"/>
              <a:pathLst>
                <a:path w="596" h="882" extrusionOk="0">
                  <a:moveTo>
                    <a:pt x="114" y="837"/>
                  </a:moveTo>
                  <a:cubicBezTo>
                    <a:pt x="408" y="695"/>
                    <a:pt x="596" y="380"/>
                    <a:pt x="562" y="37"/>
                  </a:cubicBezTo>
                  <a:cubicBezTo>
                    <a:pt x="560" y="24"/>
                    <a:pt x="559" y="12"/>
                    <a:pt x="557" y="0"/>
                  </a:cubicBezTo>
                  <a:cubicBezTo>
                    <a:pt x="573" y="315"/>
                    <a:pt x="384" y="597"/>
                    <a:pt x="101" y="709"/>
                  </a:cubicBezTo>
                  <a:cubicBezTo>
                    <a:pt x="97" y="667"/>
                    <a:pt x="97" y="667"/>
                    <a:pt x="97" y="667"/>
                  </a:cubicBezTo>
                  <a:cubicBezTo>
                    <a:pt x="46" y="729"/>
                    <a:pt x="46" y="729"/>
                    <a:pt x="46" y="729"/>
                  </a:cubicBezTo>
                  <a:cubicBezTo>
                    <a:pt x="0" y="785"/>
                    <a:pt x="0" y="785"/>
                    <a:pt x="0" y="785"/>
                  </a:cubicBezTo>
                  <a:cubicBezTo>
                    <a:pt x="82" y="851"/>
                    <a:pt x="82" y="851"/>
                    <a:pt x="82" y="851"/>
                  </a:cubicBezTo>
                  <a:cubicBezTo>
                    <a:pt x="119" y="882"/>
                    <a:pt x="119" y="882"/>
                    <a:pt x="119" y="882"/>
                  </a:cubicBezTo>
                  <a:lnTo>
                    <a:pt x="114" y="837"/>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04" name="Google Shape;304;p9"/>
            <p:cNvSpPr/>
            <p:nvPr/>
          </p:nvSpPr>
          <p:spPr>
            <a:xfrm>
              <a:off x="3306763" y="4073526"/>
              <a:ext cx="2232025" cy="1519238"/>
            </a:xfrm>
            <a:custGeom>
              <a:avLst/>
              <a:gdLst/>
              <a:ahLst/>
              <a:cxnLst/>
              <a:rect l="l" t="t" r="r" b="b"/>
              <a:pathLst>
                <a:path w="879" h="598" extrusionOk="0">
                  <a:moveTo>
                    <a:pt x="45" y="113"/>
                  </a:moveTo>
                  <a:cubicBezTo>
                    <a:pt x="185" y="408"/>
                    <a:pt x="498" y="598"/>
                    <a:pt x="842" y="566"/>
                  </a:cubicBezTo>
                  <a:cubicBezTo>
                    <a:pt x="854" y="565"/>
                    <a:pt x="867" y="563"/>
                    <a:pt x="879" y="562"/>
                  </a:cubicBezTo>
                  <a:cubicBezTo>
                    <a:pt x="564" y="575"/>
                    <a:pt x="283" y="384"/>
                    <a:pt x="172" y="101"/>
                  </a:cubicBezTo>
                  <a:cubicBezTo>
                    <a:pt x="215" y="97"/>
                    <a:pt x="215" y="97"/>
                    <a:pt x="215" y="97"/>
                  </a:cubicBezTo>
                  <a:cubicBezTo>
                    <a:pt x="153" y="46"/>
                    <a:pt x="153" y="46"/>
                    <a:pt x="153" y="46"/>
                  </a:cubicBezTo>
                  <a:cubicBezTo>
                    <a:pt x="97" y="0"/>
                    <a:pt x="97" y="0"/>
                    <a:pt x="97" y="0"/>
                  </a:cubicBezTo>
                  <a:cubicBezTo>
                    <a:pt x="30" y="80"/>
                    <a:pt x="30" y="80"/>
                    <a:pt x="30" y="80"/>
                  </a:cubicBezTo>
                  <a:cubicBezTo>
                    <a:pt x="0" y="117"/>
                    <a:pt x="0" y="117"/>
                    <a:pt x="0" y="117"/>
                  </a:cubicBezTo>
                  <a:lnTo>
                    <a:pt x="45" y="113"/>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05" name="Google Shape;305;p9"/>
            <p:cNvSpPr/>
            <p:nvPr/>
          </p:nvSpPr>
          <p:spPr>
            <a:xfrm>
              <a:off x="3819526" y="1503363"/>
              <a:ext cx="1527176" cy="2224087"/>
            </a:xfrm>
            <a:custGeom>
              <a:avLst/>
              <a:gdLst/>
              <a:ahLst/>
              <a:cxnLst/>
              <a:rect l="l" t="t" r="r" b="b"/>
              <a:pathLst>
                <a:path w="601" h="876" extrusionOk="0">
                  <a:moveTo>
                    <a:pt x="488" y="45"/>
                  </a:moveTo>
                  <a:cubicBezTo>
                    <a:pt x="192" y="183"/>
                    <a:pt x="0" y="495"/>
                    <a:pt x="29" y="839"/>
                  </a:cubicBezTo>
                  <a:cubicBezTo>
                    <a:pt x="31" y="851"/>
                    <a:pt x="32" y="864"/>
                    <a:pt x="34" y="876"/>
                  </a:cubicBezTo>
                  <a:cubicBezTo>
                    <a:pt x="22" y="561"/>
                    <a:pt x="215" y="281"/>
                    <a:pt x="499" y="172"/>
                  </a:cubicBezTo>
                  <a:cubicBezTo>
                    <a:pt x="502" y="215"/>
                    <a:pt x="502" y="215"/>
                    <a:pt x="502" y="215"/>
                  </a:cubicBezTo>
                  <a:cubicBezTo>
                    <a:pt x="554" y="154"/>
                    <a:pt x="554" y="154"/>
                    <a:pt x="554" y="154"/>
                  </a:cubicBezTo>
                  <a:cubicBezTo>
                    <a:pt x="601" y="98"/>
                    <a:pt x="601" y="98"/>
                    <a:pt x="601" y="98"/>
                  </a:cubicBezTo>
                  <a:cubicBezTo>
                    <a:pt x="520" y="31"/>
                    <a:pt x="520" y="31"/>
                    <a:pt x="520" y="31"/>
                  </a:cubicBezTo>
                  <a:cubicBezTo>
                    <a:pt x="484" y="0"/>
                    <a:pt x="484" y="0"/>
                    <a:pt x="484" y="0"/>
                  </a:cubicBezTo>
                  <a:lnTo>
                    <a:pt x="488" y="45"/>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306" name="Google Shape;306;p9"/>
            <p:cNvGrpSpPr/>
            <p:nvPr/>
          </p:nvGrpSpPr>
          <p:grpSpPr>
            <a:xfrm>
              <a:off x="3813608" y="2015052"/>
              <a:ext cx="3574249" cy="3575837"/>
              <a:chOff x="-760413" y="2000250"/>
              <a:chExt cx="3567114" cy="3568699"/>
            </a:xfrm>
          </p:grpSpPr>
          <p:sp>
            <p:nvSpPr>
              <p:cNvPr id="307" name="Google Shape;307;p9"/>
              <p:cNvSpPr/>
              <p:nvPr/>
            </p:nvSpPr>
            <p:spPr>
              <a:xfrm>
                <a:off x="-760413" y="2000250"/>
                <a:ext cx="1784349" cy="1784349"/>
              </a:xfrm>
              <a:custGeom>
                <a:avLst/>
                <a:gdLst/>
                <a:ahLst/>
                <a:cxnLst/>
                <a:rect l="l" t="t" r="r" b="b"/>
                <a:pathLst>
                  <a:path w="856" h="856" extrusionOk="0">
                    <a:moveTo>
                      <a:pt x="856" y="0"/>
                    </a:moveTo>
                    <a:cubicBezTo>
                      <a:pt x="383" y="0"/>
                      <a:pt x="0" y="383"/>
                      <a:pt x="0" y="856"/>
                    </a:cubicBezTo>
                    <a:cubicBezTo>
                      <a:pt x="856" y="856"/>
                      <a:pt x="856" y="856"/>
                      <a:pt x="856" y="856"/>
                    </a:cubicBezTo>
                    <a:lnTo>
                      <a:pt x="856"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08" name="Google Shape;308;p9"/>
              <p:cNvSpPr/>
              <p:nvPr/>
            </p:nvSpPr>
            <p:spPr>
              <a:xfrm>
                <a:off x="-760413" y="3784600"/>
                <a:ext cx="1784349" cy="1784349"/>
              </a:xfrm>
              <a:custGeom>
                <a:avLst/>
                <a:gdLst/>
                <a:ahLst/>
                <a:cxnLst/>
                <a:rect l="l" t="t" r="r" b="b"/>
                <a:pathLst>
                  <a:path w="856" h="856" extrusionOk="0">
                    <a:moveTo>
                      <a:pt x="0" y="0"/>
                    </a:moveTo>
                    <a:cubicBezTo>
                      <a:pt x="0" y="472"/>
                      <a:pt x="383" y="856"/>
                      <a:pt x="856" y="856"/>
                    </a:cubicBezTo>
                    <a:cubicBezTo>
                      <a:pt x="856" y="0"/>
                      <a:pt x="856" y="0"/>
                      <a:pt x="856" y="0"/>
                    </a:cubicBezTo>
                    <a:lnTo>
                      <a:pt x="0"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09" name="Google Shape;309;p9"/>
              <p:cNvSpPr/>
              <p:nvPr/>
            </p:nvSpPr>
            <p:spPr>
              <a:xfrm>
                <a:off x="1023938" y="2000250"/>
                <a:ext cx="1782763" cy="1784349"/>
              </a:xfrm>
              <a:custGeom>
                <a:avLst/>
                <a:gdLst/>
                <a:ahLst/>
                <a:cxnLst/>
                <a:rect l="l" t="t" r="r" b="b"/>
                <a:pathLst>
                  <a:path w="856" h="856" extrusionOk="0">
                    <a:moveTo>
                      <a:pt x="0" y="0"/>
                    </a:moveTo>
                    <a:cubicBezTo>
                      <a:pt x="0" y="856"/>
                      <a:pt x="0" y="856"/>
                      <a:pt x="0" y="856"/>
                    </a:cubicBezTo>
                    <a:cubicBezTo>
                      <a:pt x="856" y="856"/>
                      <a:pt x="856" y="856"/>
                      <a:pt x="856" y="856"/>
                    </a:cubicBezTo>
                    <a:cubicBezTo>
                      <a:pt x="856" y="383"/>
                      <a:pt x="472" y="0"/>
                      <a:pt x="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10" name="Google Shape;310;p9"/>
              <p:cNvSpPr/>
              <p:nvPr/>
            </p:nvSpPr>
            <p:spPr>
              <a:xfrm>
                <a:off x="1023938" y="3784600"/>
                <a:ext cx="1782763" cy="1784349"/>
              </a:xfrm>
              <a:custGeom>
                <a:avLst/>
                <a:gdLst/>
                <a:ahLst/>
                <a:cxnLst/>
                <a:rect l="l" t="t" r="r" b="b"/>
                <a:pathLst>
                  <a:path w="856" h="856" extrusionOk="0">
                    <a:moveTo>
                      <a:pt x="0" y="856"/>
                    </a:moveTo>
                    <a:cubicBezTo>
                      <a:pt x="472" y="856"/>
                      <a:pt x="856" y="472"/>
                      <a:pt x="856" y="0"/>
                    </a:cubicBezTo>
                    <a:cubicBezTo>
                      <a:pt x="0" y="0"/>
                      <a:pt x="0" y="0"/>
                      <a:pt x="0" y="0"/>
                    </a:cubicBezTo>
                    <a:lnTo>
                      <a:pt x="0" y="8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311" name="Google Shape;311;p9"/>
            <p:cNvSpPr txBox="1"/>
            <p:nvPr/>
          </p:nvSpPr>
          <p:spPr>
            <a:xfrm>
              <a:off x="4299344" y="2907178"/>
              <a:ext cx="765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Plan</a:t>
              </a:r>
              <a:endParaRPr sz="2400">
                <a:solidFill>
                  <a:schemeClr val="lt1"/>
                </a:solidFill>
                <a:latin typeface="Quattrocento Sans"/>
                <a:ea typeface="Quattrocento Sans"/>
                <a:cs typeface="Quattrocento Sans"/>
                <a:sym typeface="Quattrocento Sans"/>
              </a:endParaRPr>
            </a:p>
          </p:txBody>
        </p:sp>
        <p:sp>
          <p:nvSpPr>
            <p:cNvPr id="312" name="Google Shape;312;p9"/>
            <p:cNvSpPr txBox="1"/>
            <p:nvPr/>
          </p:nvSpPr>
          <p:spPr>
            <a:xfrm>
              <a:off x="6051200" y="2907178"/>
              <a:ext cx="58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Do</a:t>
              </a:r>
              <a:endParaRPr sz="2400">
                <a:solidFill>
                  <a:schemeClr val="lt1"/>
                </a:solidFill>
                <a:latin typeface="Quattrocento Sans"/>
                <a:ea typeface="Quattrocento Sans"/>
                <a:cs typeface="Quattrocento Sans"/>
                <a:sym typeface="Quattrocento Sans"/>
              </a:endParaRPr>
            </a:p>
          </p:txBody>
        </p:sp>
        <p:sp>
          <p:nvSpPr>
            <p:cNvPr id="313" name="Google Shape;313;p9"/>
            <p:cNvSpPr txBox="1"/>
            <p:nvPr/>
          </p:nvSpPr>
          <p:spPr>
            <a:xfrm>
              <a:off x="4413253" y="4335487"/>
              <a:ext cx="630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Act</a:t>
              </a:r>
              <a:endParaRPr sz="2400">
                <a:solidFill>
                  <a:schemeClr val="lt1"/>
                </a:solidFill>
                <a:latin typeface="Quattrocento Sans"/>
                <a:ea typeface="Quattrocento Sans"/>
                <a:cs typeface="Quattrocento Sans"/>
                <a:sym typeface="Quattrocento Sans"/>
              </a:endParaRPr>
            </a:p>
          </p:txBody>
        </p:sp>
        <p:sp>
          <p:nvSpPr>
            <p:cNvPr id="314" name="Google Shape;314;p9"/>
            <p:cNvSpPr txBox="1"/>
            <p:nvPr/>
          </p:nvSpPr>
          <p:spPr>
            <a:xfrm>
              <a:off x="5785907" y="4335491"/>
              <a:ext cx="119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Check</a:t>
              </a:r>
              <a:endParaRPr sz="2400">
                <a:solidFill>
                  <a:schemeClr val="lt1"/>
                </a:solidFill>
                <a:latin typeface="Quattrocento Sans"/>
                <a:ea typeface="Quattrocento Sans"/>
                <a:cs typeface="Quattrocento Sans"/>
                <a:sym typeface="Quattrocento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cxnSp>
        <p:nvCxnSpPr>
          <p:cNvPr id="319" name="Google Shape;319;p10"/>
          <p:cNvCxnSpPr/>
          <p:nvPr/>
        </p:nvCxnSpPr>
        <p:spPr>
          <a:xfrm rot="10800000">
            <a:off x="608742" y="3807823"/>
            <a:ext cx="10951887" cy="0"/>
          </a:xfrm>
          <a:prstGeom prst="straightConnector1">
            <a:avLst/>
          </a:prstGeom>
          <a:noFill/>
          <a:ln w="12700" cap="rnd" cmpd="sng">
            <a:solidFill>
              <a:srgbClr val="BFBFBF"/>
            </a:solidFill>
            <a:prstDash val="solid"/>
            <a:round/>
            <a:headEnd type="none" w="sm" len="sm"/>
            <a:tailEnd type="none" w="sm" len="sm"/>
          </a:ln>
        </p:spPr>
      </p:cxnSp>
      <p:cxnSp>
        <p:nvCxnSpPr>
          <p:cNvPr id="320" name="Google Shape;320;p10"/>
          <p:cNvCxnSpPr/>
          <p:nvPr/>
        </p:nvCxnSpPr>
        <p:spPr>
          <a:xfrm rot="10800000">
            <a:off x="5868865" y="1195520"/>
            <a:ext cx="0" cy="5185954"/>
          </a:xfrm>
          <a:prstGeom prst="straightConnector1">
            <a:avLst/>
          </a:prstGeom>
          <a:noFill/>
          <a:ln w="12700" cap="rnd" cmpd="sng">
            <a:solidFill>
              <a:srgbClr val="BFBFBF"/>
            </a:solidFill>
            <a:prstDash val="solid"/>
            <a:round/>
            <a:headEnd type="none" w="sm" len="sm"/>
            <a:tailEnd type="none" w="sm" len="sm"/>
          </a:ln>
        </p:spPr>
      </p:cxnSp>
      <p:grpSp>
        <p:nvGrpSpPr>
          <p:cNvPr id="321" name="Google Shape;321;p10"/>
          <p:cNvGrpSpPr/>
          <p:nvPr/>
        </p:nvGrpSpPr>
        <p:grpSpPr>
          <a:xfrm>
            <a:off x="3574132" y="1512297"/>
            <a:ext cx="4581525" cy="4591051"/>
            <a:chOff x="3306763" y="1503363"/>
            <a:chExt cx="4581525" cy="4591051"/>
          </a:xfrm>
        </p:grpSpPr>
        <p:sp>
          <p:nvSpPr>
            <p:cNvPr id="322" name="Google Shape;322;p10"/>
            <p:cNvSpPr/>
            <p:nvPr/>
          </p:nvSpPr>
          <p:spPr>
            <a:xfrm>
              <a:off x="5640388" y="1998663"/>
              <a:ext cx="2247900" cy="1506538"/>
            </a:xfrm>
            <a:custGeom>
              <a:avLst/>
              <a:gdLst/>
              <a:ahLst/>
              <a:cxnLst/>
              <a:rect l="l" t="t" r="r" b="b"/>
              <a:pathLst>
                <a:path w="885" h="593" extrusionOk="0">
                  <a:moveTo>
                    <a:pt x="840" y="479"/>
                  </a:moveTo>
                  <a:cubicBezTo>
                    <a:pt x="696" y="187"/>
                    <a:pt x="381" y="0"/>
                    <a:pt x="38" y="37"/>
                  </a:cubicBezTo>
                  <a:cubicBezTo>
                    <a:pt x="25" y="38"/>
                    <a:pt x="13" y="40"/>
                    <a:pt x="0" y="42"/>
                  </a:cubicBezTo>
                  <a:cubicBezTo>
                    <a:pt x="315" y="24"/>
                    <a:pt x="599" y="211"/>
                    <a:pt x="713" y="493"/>
                  </a:cubicBezTo>
                  <a:cubicBezTo>
                    <a:pt x="671" y="497"/>
                    <a:pt x="671" y="497"/>
                    <a:pt x="671" y="497"/>
                  </a:cubicBezTo>
                  <a:cubicBezTo>
                    <a:pt x="733" y="548"/>
                    <a:pt x="733" y="548"/>
                    <a:pt x="733" y="548"/>
                  </a:cubicBezTo>
                  <a:cubicBezTo>
                    <a:pt x="789" y="593"/>
                    <a:pt x="789" y="593"/>
                    <a:pt x="789" y="593"/>
                  </a:cubicBezTo>
                  <a:cubicBezTo>
                    <a:pt x="855" y="512"/>
                    <a:pt x="855" y="512"/>
                    <a:pt x="855" y="512"/>
                  </a:cubicBezTo>
                  <a:cubicBezTo>
                    <a:pt x="885" y="474"/>
                    <a:pt x="885" y="474"/>
                    <a:pt x="885" y="474"/>
                  </a:cubicBezTo>
                  <a:lnTo>
                    <a:pt x="840" y="479"/>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23" name="Google Shape;323;p10"/>
            <p:cNvSpPr/>
            <p:nvPr/>
          </p:nvSpPr>
          <p:spPr>
            <a:xfrm>
              <a:off x="5884863" y="3854451"/>
              <a:ext cx="1514475" cy="2239963"/>
            </a:xfrm>
            <a:custGeom>
              <a:avLst/>
              <a:gdLst/>
              <a:ahLst/>
              <a:cxnLst/>
              <a:rect l="l" t="t" r="r" b="b"/>
              <a:pathLst>
                <a:path w="596" h="882" extrusionOk="0">
                  <a:moveTo>
                    <a:pt x="114" y="837"/>
                  </a:moveTo>
                  <a:cubicBezTo>
                    <a:pt x="408" y="695"/>
                    <a:pt x="596" y="380"/>
                    <a:pt x="562" y="37"/>
                  </a:cubicBezTo>
                  <a:cubicBezTo>
                    <a:pt x="560" y="24"/>
                    <a:pt x="559" y="12"/>
                    <a:pt x="557" y="0"/>
                  </a:cubicBezTo>
                  <a:cubicBezTo>
                    <a:pt x="573" y="315"/>
                    <a:pt x="384" y="597"/>
                    <a:pt x="101" y="709"/>
                  </a:cubicBezTo>
                  <a:cubicBezTo>
                    <a:pt x="97" y="667"/>
                    <a:pt x="97" y="667"/>
                    <a:pt x="97" y="667"/>
                  </a:cubicBezTo>
                  <a:cubicBezTo>
                    <a:pt x="46" y="729"/>
                    <a:pt x="46" y="729"/>
                    <a:pt x="46" y="729"/>
                  </a:cubicBezTo>
                  <a:cubicBezTo>
                    <a:pt x="0" y="785"/>
                    <a:pt x="0" y="785"/>
                    <a:pt x="0" y="785"/>
                  </a:cubicBezTo>
                  <a:cubicBezTo>
                    <a:pt x="82" y="851"/>
                    <a:pt x="82" y="851"/>
                    <a:pt x="82" y="851"/>
                  </a:cubicBezTo>
                  <a:cubicBezTo>
                    <a:pt x="119" y="882"/>
                    <a:pt x="119" y="882"/>
                    <a:pt x="119" y="882"/>
                  </a:cubicBezTo>
                  <a:lnTo>
                    <a:pt x="114" y="837"/>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24" name="Google Shape;324;p10"/>
            <p:cNvSpPr/>
            <p:nvPr/>
          </p:nvSpPr>
          <p:spPr>
            <a:xfrm>
              <a:off x="3306763" y="4073526"/>
              <a:ext cx="2232025" cy="1519238"/>
            </a:xfrm>
            <a:custGeom>
              <a:avLst/>
              <a:gdLst/>
              <a:ahLst/>
              <a:cxnLst/>
              <a:rect l="l" t="t" r="r" b="b"/>
              <a:pathLst>
                <a:path w="879" h="598" extrusionOk="0">
                  <a:moveTo>
                    <a:pt x="45" y="113"/>
                  </a:moveTo>
                  <a:cubicBezTo>
                    <a:pt x="185" y="408"/>
                    <a:pt x="498" y="598"/>
                    <a:pt x="842" y="566"/>
                  </a:cubicBezTo>
                  <a:cubicBezTo>
                    <a:pt x="854" y="565"/>
                    <a:pt x="867" y="563"/>
                    <a:pt x="879" y="562"/>
                  </a:cubicBezTo>
                  <a:cubicBezTo>
                    <a:pt x="564" y="575"/>
                    <a:pt x="283" y="384"/>
                    <a:pt x="172" y="101"/>
                  </a:cubicBezTo>
                  <a:cubicBezTo>
                    <a:pt x="215" y="97"/>
                    <a:pt x="215" y="97"/>
                    <a:pt x="215" y="97"/>
                  </a:cubicBezTo>
                  <a:cubicBezTo>
                    <a:pt x="153" y="46"/>
                    <a:pt x="153" y="46"/>
                    <a:pt x="153" y="46"/>
                  </a:cubicBezTo>
                  <a:cubicBezTo>
                    <a:pt x="97" y="0"/>
                    <a:pt x="97" y="0"/>
                    <a:pt x="97" y="0"/>
                  </a:cubicBezTo>
                  <a:cubicBezTo>
                    <a:pt x="30" y="80"/>
                    <a:pt x="30" y="80"/>
                    <a:pt x="30" y="80"/>
                  </a:cubicBezTo>
                  <a:cubicBezTo>
                    <a:pt x="0" y="117"/>
                    <a:pt x="0" y="117"/>
                    <a:pt x="0" y="117"/>
                  </a:cubicBezTo>
                  <a:lnTo>
                    <a:pt x="45" y="113"/>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25" name="Google Shape;325;p10"/>
            <p:cNvSpPr/>
            <p:nvPr/>
          </p:nvSpPr>
          <p:spPr>
            <a:xfrm>
              <a:off x="3819526" y="1503363"/>
              <a:ext cx="1527175" cy="2224088"/>
            </a:xfrm>
            <a:custGeom>
              <a:avLst/>
              <a:gdLst/>
              <a:ahLst/>
              <a:cxnLst/>
              <a:rect l="l" t="t" r="r" b="b"/>
              <a:pathLst>
                <a:path w="601" h="876" extrusionOk="0">
                  <a:moveTo>
                    <a:pt x="488" y="45"/>
                  </a:moveTo>
                  <a:cubicBezTo>
                    <a:pt x="192" y="183"/>
                    <a:pt x="0" y="495"/>
                    <a:pt x="29" y="839"/>
                  </a:cubicBezTo>
                  <a:cubicBezTo>
                    <a:pt x="31" y="851"/>
                    <a:pt x="32" y="864"/>
                    <a:pt x="34" y="876"/>
                  </a:cubicBezTo>
                  <a:cubicBezTo>
                    <a:pt x="22" y="561"/>
                    <a:pt x="215" y="281"/>
                    <a:pt x="499" y="172"/>
                  </a:cubicBezTo>
                  <a:cubicBezTo>
                    <a:pt x="502" y="215"/>
                    <a:pt x="502" y="215"/>
                    <a:pt x="502" y="215"/>
                  </a:cubicBezTo>
                  <a:cubicBezTo>
                    <a:pt x="554" y="154"/>
                    <a:pt x="554" y="154"/>
                    <a:pt x="554" y="154"/>
                  </a:cubicBezTo>
                  <a:cubicBezTo>
                    <a:pt x="601" y="98"/>
                    <a:pt x="601" y="98"/>
                    <a:pt x="601" y="98"/>
                  </a:cubicBezTo>
                  <a:cubicBezTo>
                    <a:pt x="520" y="31"/>
                    <a:pt x="520" y="31"/>
                    <a:pt x="520" y="31"/>
                  </a:cubicBezTo>
                  <a:cubicBezTo>
                    <a:pt x="484" y="0"/>
                    <a:pt x="484" y="0"/>
                    <a:pt x="484" y="0"/>
                  </a:cubicBezTo>
                  <a:lnTo>
                    <a:pt x="488" y="45"/>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326" name="Google Shape;326;p10"/>
            <p:cNvGrpSpPr/>
            <p:nvPr/>
          </p:nvGrpSpPr>
          <p:grpSpPr>
            <a:xfrm>
              <a:off x="3813631" y="2014992"/>
              <a:ext cx="3574140" cy="3575730"/>
              <a:chOff x="-760413" y="2000250"/>
              <a:chExt cx="3567114" cy="3568700"/>
            </a:xfrm>
          </p:grpSpPr>
          <p:sp>
            <p:nvSpPr>
              <p:cNvPr id="327" name="Google Shape;327;p10"/>
              <p:cNvSpPr/>
              <p:nvPr/>
            </p:nvSpPr>
            <p:spPr>
              <a:xfrm>
                <a:off x="-760413" y="2000250"/>
                <a:ext cx="1784350" cy="1784350"/>
              </a:xfrm>
              <a:custGeom>
                <a:avLst/>
                <a:gdLst/>
                <a:ahLst/>
                <a:cxnLst/>
                <a:rect l="l" t="t" r="r" b="b"/>
                <a:pathLst>
                  <a:path w="856" h="856" extrusionOk="0">
                    <a:moveTo>
                      <a:pt x="856" y="0"/>
                    </a:moveTo>
                    <a:cubicBezTo>
                      <a:pt x="383" y="0"/>
                      <a:pt x="0" y="383"/>
                      <a:pt x="0" y="856"/>
                    </a:cubicBezTo>
                    <a:cubicBezTo>
                      <a:pt x="856" y="856"/>
                      <a:pt x="856" y="856"/>
                      <a:pt x="856" y="856"/>
                    </a:cubicBezTo>
                    <a:lnTo>
                      <a:pt x="856"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28" name="Google Shape;328;p10"/>
              <p:cNvSpPr/>
              <p:nvPr/>
            </p:nvSpPr>
            <p:spPr>
              <a:xfrm>
                <a:off x="-760413" y="3784600"/>
                <a:ext cx="1784350" cy="1784350"/>
              </a:xfrm>
              <a:custGeom>
                <a:avLst/>
                <a:gdLst/>
                <a:ahLst/>
                <a:cxnLst/>
                <a:rect l="l" t="t" r="r" b="b"/>
                <a:pathLst>
                  <a:path w="856" h="856" extrusionOk="0">
                    <a:moveTo>
                      <a:pt x="0" y="0"/>
                    </a:moveTo>
                    <a:cubicBezTo>
                      <a:pt x="0" y="472"/>
                      <a:pt x="383" y="856"/>
                      <a:pt x="856" y="856"/>
                    </a:cubicBezTo>
                    <a:cubicBezTo>
                      <a:pt x="856" y="0"/>
                      <a:pt x="856" y="0"/>
                      <a:pt x="856" y="0"/>
                    </a:cubicBezTo>
                    <a:lnTo>
                      <a:pt x="0"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29" name="Google Shape;329;p10"/>
              <p:cNvSpPr/>
              <p:nvPr/>
            </p:nvSpPr>
            <p:spPr>
              <a:xfrm>
                <a:off x="1023938" y="2000250"/>
                <a:ext cx="1782763" cy="1784350"/>
              </a:xfrm>
              <a:custGeom>
                <a:avLst/>
                <a:gdLst/>
                <a:ahLst/>
                <a:cxnLst/>
                <a:rect l="l" t="t" r="r" b="b"/>
                <a:pathLst>
                  <a:path w="856" h="856" extrusionOk="0">
                    <a:moveTo>
                      <a:pt x="0" y="0"/>
                    </a:moveTo>
                    <a:cubicBezTo>
                      <a:pt x="0" y="856"/>
                      <a:pt x="0" y="856"/>
                      <a:pt x="0" y="856"/>
                    </a:cubicBezTo>
                    <a:cubicBezTo>
                      <a:pt x="856" y="856"/>
                      <a:pt x="856" y="856"/>
                      <a:pt x="856" y="856"/>
                    </a:cubicBezTo>
                    <a:cubicBezTo>
                      <a:pt x="856" y="383"/>
                      <a:pt x="472" y="0"/>
                      <a:pt x="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30" name="Google Shape;330;p10"/>
              <p:cNvSpPr/>
              <p:nvPr/>
            </p:nvSpPr>
            <p:spPr>
              <a:xfrm>
                <a:off x="1023938" y="3784600"/>
                <a:ext cx="1782763" cy="1784350"/>
              </a:xfrm>
              <a:custGeom>
                <a:avLst/>
                <a:gdLst/>
                <a:ahLst/>
                <a:cxnLst/>
                <a:rect l="l" t="t" r="r" b="b"/>
                <a:pathLst>
                  <a:path w="856" h="856" extrusionOk="0">
                    <a:moveTo>
                      <a:pt x="0" y="856"/>
                    </a:moveTo>
                    <a:cubicBezTo>
                      <a:pt x="472" y="856"/>
                      <a:pt x="856" y="472"/>
                      <a:pt x="856" y="0"/>
                    </a:cubicBezTo>
                    <a:cubicBezTo>
                      <a:pt x="0" y="0"/>
                      <a:pt x="0" y="0"/>
                      <a:pt x="0" y="0"/>
                    </a:cubicBezTo>
                    <a:lnTo>
                      <a:pt x="0" y="8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331" name="Google Shape;331;p10"/>
            <p:cNvSpPr txBox="1"/>
            <p:nvPr/>
          </p:nvSpPr>
          <p:spPr>
            <a:xfrm>
              <a:off x="4299344" y="2907178"/>
              <a:ext cx="7649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Plan</a:t>
              </a:r>
              <a:endParaRPr sz="2400">
                <a:solidFill>
                  <a:schemeClr val="lt1"/>
                </a:solidFill>
                <a:latin typeface="Quattrocento Sans"/>
                <a:ea typeface="Quattrocento Sans"/>
                <a:cs typeface="Quattrocento Sans"/>
                <a:sym typeface="Quattrocento Sans"/>
              </a:endParaRPr>
            </a:p>
          </p:txBody>
        </p:sp>
        <p:sp>
          <p:nvSpPr>
            <p:cNvPr id="332" name="Google Shape;332;p10"/>
            <p:cNvSpPr txBox="1"/>
            <p:nvPr/>
          </p:nvSpPr>
          <p:spPr>
            <a:xfrm>
              <a:off x="6051200" y="2907178"/>
              <a:ext cx="58221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Do</a:t>
              </a:r>
              <a:endParaRPr sz="2400">
                <a:solidFill>
                  <a:schemeClr val="lt1"/>
                </a:solidFill>
                <a:latin typeface="Quattrocento Sans"/>
                <a:ea typeface="Quattrocento Sans"/>
                <a:cs typeface="Quattrocento Sans"/>
                <a:sym typeface="Quattrocento Sans"/>
              </a:endParaRPr>
            </a:p>
          </p:txBody>
        </p:sp>
        <p:sp>
          <p:nvSpPr>
            <p:cNvPr id="333" name="Google Shape;333;p10"/>
            <p:cNvSpPr txBox="1"/>
            <p:nvPr/>
          </p:nvSpPr>
          <p:spPr>
            <a:xfrm>
              <a:off x="4413253" y="4335487"/>
              <a:ext cx="6303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Act</a:t>
              </a:r>
              <a:endParaRPr sz="2400">
                <a:solidFill>
                  <a:schemeClr val="lt1"/>
                </a:solidFill>
                <a:latin typeface="Quattrocento Sans"/>
                <a:ea typeface="Quattrocento Sans"/>
                <a:cs typeface="Quattrocento Sans"/>
                <a:sym typeface="Quattrocento Sans"/>
              </a:endParaRPr>
            </a:p>
          </p:txBody>
        </p:sp>
        <p:sp>
          <p:nvSpPr>
            <p:cNvPr id="334" name="Google Shape;334;p10"/>
            <p:cNvSpPr txBox="1"/>
            <p:nvPr/>
          </p:nvSpPr>
          <p:spPr>
            <a:xfrm>
              <a:off x="5785907" y="4335491"/>
              <a:ext cx="1421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Check</a:t>
              </a:r>
              <a:endParaRPr sz="2400">
                <a:solidFill>
                  <a:schemeClr val="lt1"/>
                </a:solidFill>
                <a:latin typeface="Quattrocento Sans"/>
                <a:ea typeface="Quattrocento Sans"/>
                <a:cs typeface="Quattrocento Sans"/>
                <a:sym typeface="Quattrocento Sans"/>
              </a:endParaRPr>
            </a:p>
          </p:txBody>
        </p:sp>
      </p:grpSp>
      <p:sp>
        <p:nvSpPr>
          <p:cNvPr id="335" name="Google Shape;335;p10"/>
          <p:cNvSpPr txBox="1"/>
          <p:nvPr/>
        </p:nvSpPr>
        <p:spPr>
          <a:xfrm>
            <a:off x="128104" y="1072304"/>
            <a:ext cx="4004700" cy="3001500"/>
          </a:xfrm>
          <a:prstGeom prst="rect">
            <a:avLst/>
          </a:prstGeom>
          <a:noFill/>
          <a:ln>
            <a:noFill/>
          </a:ln>
        </p:spPr>
        <p:txBody>
          <a:bodyPr spcFirstLastPara="1" wrap="square" lIns="0" tIns="0" rIns="0" bIns="0" anchor="ctr" anchorCtr="0">
            <a:spAutoFit/>
          </a:bodyPr>
          <a:lstStyle/>
          <a:p>
            <a:pPr marL="457200" marR="0" lvl="0" indent="-323850" algn="l" rtl="0">
              <a:spcBef>
                <a:spcPts val="0"/>
              </a:spcBef>
              <a:spcAft>
                <a:spcPts val="0"/>
              </a:spcAft>
              <a:buClr>
                <a:schemeClr val="dk1"/>
              </a:buClr>
              <a:buSzPts val="1500"/>
              <a:buAutoNum type="arabicPeriod"/>
            </a:pPr>
            <a:r>
              <a:rPr lang="en-US" sz="1500">
                <a:solidFill>
                  <a:schemeClr val="dk1"/>
                </a:solidFill>
              </a:rPr>
              <a:t>Request each speciality to review and revise SAP guideline to:</a:t>
            </a:r>
            <a:endParaRPr>
              <a:solidFill>
                <a:schemeClr val="dk1"/>
              </a:solidFill>
            </a:endParaRPr>
          </a:p>
          <a:p>
            <a:pPr marL="914400" marR="0" lvl="1" indent="-323850" algn="l" rtl="0">
              <a:spcBef>
                <a:spcPts val="0"/>
              </a:spcBef>
              <a:spcAft>
                <a:spcPts val="0"/>
              </a:spcAft>
              <a:buClr>
                <a:schemeClr val="dk1"/>
              </a:buClr>
              <a:buSzPts val="1500"/>
              <a:buChar char="○"/>
            </a:pPr>
            <a:r>
              <a:rPr lang="en-US" sz="1500">
                <a:solidFill>
                  <a:schemeClr val="dk1"/>
                </a:solidFill>
              </a:rPr>
              <a:t>Align with national and NUHS standards.</a:t>
            </a:r>
            <a:endParaRPr>
              <a:solidFill>
                <a:schemeClr val="dk1"/>
              </a:solidFill>
            </a:endParaRPr>
          </a:p>
          <a:p>
            <a:pPr marL="914400" marR="0" lvl="1" indent="-323850" algn="l" rtl="0">
              <a:spcBef>
                <a:spcPts val="0"/>
              </a:spcBef>
              <a:spcAft>
                <a:spcPts val="0"/>
              </a:spcAft>
              <a:buClr>
                <a:schemeClr val="dk1"/>
              </a:buClr>
              <a:buSzPts val="1500"/>
              <a:buChar char="○"/>
            </a:pPr>
            <a:r>
              <a:rPr lang="en-US" sz="1500">
                <a:solidFill>
                  <a:schemeClr val="dk1"/>
                </a:solidFill>
              </a:rPr>
              <a:t>Document and justify deviations using supporting literature. </a:t>
            </a:r>
            <a:endParaRPr>
              <a:solidFill>
                <a:schemeClr val="dk1"/>
              </a:solidFill>
            </a:endParaRPr>
          </a:p>
          <a:p>
            <a:pPr marL="457200" marR="0" lvl="0" indent="-323850" algn="l" rtl="0">
              <a:spcBef>
                <a:spcPts val="0"/>
              </a:spcBef>
              <a:spcAft>
                <a:spcPts val="0"/>
              </a:spcAft>
              <a:buClr>
                <a:schemeClr val="dk1"/>
              </a:buClr>
              <a:buSzPts val="1500"/>
              <a:buAutoNum type="arabicPeriod"/>
            </a:pPr>
            <a:r>
              <a:rPr lang="en-US" sz="1500">
                <a:solidFill>
                  <a:schemeClr val="dk1"/>
                </a:solidFill>
              </a:rPr>
              <a:t>Highlight intra-specialty variations to promote ownership and peer benchmarking.</a:t>
            </a:r>
            <a:endParaRPr>
              <a:solidFill>
                <a:schemeClr val="dk1"/>
              </a:solidFill>
            </a:endParaRPr>
          </a:p>
          <a:p>
            <a:pPr marL="457200" marR="0" lvl="0" indent="-323850" algn="l" rtl="0">
              <a:spcBef>
                <a:spcPts val="0"/>
              </a:spcBef>
              <a:spcAft>
                <a:spcPts val="0"/>
              </a:spcAft>
              <a:buClr>
                <a:schemeClr val="dk1"/>
              </a:buClr>
              <a:buSzPts val="1500"/>
              <a:buAutoNum type="arabicPeriod"/>
            </a:pPr>
            <a:r>
              <a:rPr lang="en-US" sz="1500">
                <a:solidFill>
                  <a:schemeClr val="dk1"/>
                </a:solidFill>
              </a:rPr>
              <a:t>Identify surgical procedures not covered in existing SAP guidelines.</a:t>
            </a:r>
            <a:endParaRPr>
              <a:solidFill>
                <a:schemeClr val="dk1"/>
              </a:solidFill>
            </a:endParaRPr>
          </a:p>
          <a:p>
            <a:pPr marL="952393" marR="0" lvl="1" indent="-247650" algn="l" rtl="0">
              <a:spcBef>
                <a:spcPts val="0"/>
              </a:spcBef>
              <a:spcAft>
                <a:spcPts val="0"/>
              </a:spcAft>
              <a:buClr>
                <a:schemeClr val="dk1"/>
              </a:buClr>
              <a:buSzPts val="1500"/>
              <a:buFont typeface="Arial"/>
              <a:buNone/>
            </a:pPr>
            <a:endParaRPr sz="1500" i="0" u="none" strike="noStrike" cap="none">
              <a:solidFill>
                <a:schemeClr val="dk1"/>
              </a:solidFill>
            </a:endParaRPr>
          </a:p>
          <a:p>
            <a:pPr marL="0" marR="0" lvl="0" indent="0" algn="l" rtl="0">
              <a:spcBef>
                <a:spcPts val="0"/>
              </a:spcBef>
              <a:spcAft>
                <a:spcPts val="0"/>
              </a:spcAft>
              <a:buNone/>
            </a:pPr>
            <a:endParaRPr sz="1500">
              <a:solidFill>
                <a:schemeClr val="dk1"/>
              </a:solidFill>
            </a:endParaRPr>
          </a:p>
        </p:txBody>
      </p:sp>
      <p:sp>
        <p:nvSpPr>
          <p:cNvPr id="336" name="Google Shape;336;p10"/>
          <p:cNvSpPr txBox="1"/>
          <p:nvPr/>
        </p:nvSpPr>
        <p:spPr>
          <a:xfrm>
            <a:off x="212575" y="3945800"/>
            <a:ext cx="3364500" cy="16161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500"/>
              <a:buAutoNum type="arabicPeriod"/>
            </a:pPr>
            <a:r>
              <a:rPr lang="en-US" sz="1500">
                <a:solidFill>
                  <a:schemeClr val="dk1"/>
                </a:solidFill>
              </a:rPr>
              <a:t>Facilitate cross-specialty discussions to critically appraise current SAP practices.</a:t>
            </a:r>
            <a:endParaRPr>
              <a:solidFill>
                <a:schemeClr val="dk1"/>
              </a:solidFill>
            </a:endParaRPr>
          </a:p>
          <a:p>
            <a:pPr marL="342900" marR="0" lvl="0" indent="-342900" algn="l" rtl="0">
              <a:spcBef>
                <a:spcPts val="0"/>
              </a:spcBef>
              <a:spcAft>
                <a:spcPts val="0"/>
              </a:spcAft>
              <a:buClr>
                <a:schemeClr val="dk1"/>
              </a:buClr>
              <a:buSzPts val="1500"/>
              <a:buAutoNum type="arabicPeriod"/>
            </a:pPr>
            <a:r>
              <a:rPr lang="en-US" sz="1500">
                <a:solidFill>
                  <a:schemeClr val="dk1"/>
                </a:solidFill>
              </a:rPr>
              <a:t>Incorporate agreed additions and clarifications into unified NUH SAP guideline. </a:t>
            </a:r>
            <a:endParaRPr>
              <a:solidFill>
                <a:schemeClr val="dk1"/>
              </a:solidFill>
            </a:endParaRPr>
          </a:p>
          <a:p>
            <a:pPr marL="0" marR="0" lvl="0" indent="0" algn="l" rtl="0">
              <a:spcBef>
                <a:spcPts val="0"/>
              </a:spcBef>
              <a:spcAft>
                <a:spcPts val="0"/>
              </a:spcAft>
              <a:buNone/>
            </a:pPr>
            <a:endParaRPr sz="1500">
              <a:solidFill>
                <a:schemeClr val="dk1"/>
              </a:solidFill>
            </a:endParaRPr>
          </a:p>
        </p:txBody>
      </p:sp>
      <p:sp>
        <p:nvSpPr>
          <p:cNvPr id="337" name="Google Shape;337;p10"/>
          <p:cNvSpPr txBox="1"/>
          <p:nvPr/>
        </p:nvSpPr>
        <p:spPr>
          <a:xfrm>
            <a:off x="7924375" y="3945793"/>
            <a:ext cx="4004700" cy="16161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500"/>
              <a:buAutoNum type="arabicPeriod"/>
            </a:pPr>
            <a:r>
              <a:rPr lang="en-US" sz="1500">
                <a:solidFill>
                  <a:schemeClr val="dk1"/>
                </a:solidFill>
              </a:rPr>
              <a:t>Assess specialty engagement and readiness to revise NUHS SAP guideline. </a:t>
            </a:r>
            <a:endParaRPr sz="1500">
              <a:solidFill>
                <a:schemeClr val="dk1"/>
              </a:solidFill>
            </a:endParaRPr>
          </a:p>
          <a:p>
            <a:pPr marL="342900" marR="0" lvl="0" indent="-342900" algn="l" rtl="0">
              <a:spcBef>
                <a:spcPts val="0"/>
              </a:spcBef>
              <a:spcAft>
                <a:spcPts val="0"/>
              </a:spcAft>
              <a:buClr>
                <a:schemeClr val="dk1"/>
              </a:buClr>
              <a:buSzPts val="1500"/>
              <a:buAutoNum type="arabicPeriod"/>
            </a:pPr>
            <a:r>
              <a:rPr lang="en-US" sz="1500">
                <a:solidFill>
                  <a:schemeClr val="dk1"/>
                </a:solidFill>
              </a:rPr>
              <a:t>Receive updated speciality SAP guidelines, including documented justifications and proposed additions. </a:t>
            </a:r>
            <a:endParaRPr>
              <a:solidFill>
                <a:schemeClr val="dk1"/>
              </a:solidFill>
            </a:endParaRPr>
          </a:p>
          <a:p>
            <a:pPr marL="342900" marR="0" lvl="0" indent="-342900" algn="l" rtl="0">
              <a:spcBef>
                <a:spcPts val="0"/>
              </a:spcBef>
              <a:spcAft>
                <a:spcPts val="0"/>
              </a:spcAft>
              <a:buClr>
                <a:schemeClr val="dk1"/>
              </a:buClr>
              <a:buSzPts val="1500"/>
              <a:buAutoNum type="arabicPeriod"/>
            </a:pPr>
            <a:r>
              <a:rPr lang="en-US" sz="1500">
                <a:solidFill>
                  <a:schemeClr val="dk1"/>
                </a:solidFill>
              </a:rPr>
              <a:t>ASP team to review revised guidelines for alignment with NUHS priorities. </a:t>
            </a:r>
            <a:endParaRPr sz="1500">
              <a:solidFill>
                <a:schemeClr val="dk1"/>
              </a:solidFill>
            </a:endParaRPr>
          </a:p>
        </p:txBody>
      </p:sp>
      <p:sp>
        <p:nvSpPr>
          <p:cNvPr id="338" name="Google Shape;338;p10"/>
          <p:cNvSpPr txBox="1"/>
          <p:nvPr/>
        </p:nvSpPr>
        <p:spPr>
          <a:xfrm>
            <a:off x="7924375" y="1072300"/>
            <a:ext cx="4004700" cy="16161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500"/>
              <a:buAutoNum type="arabicPeriod"/>
            </a:pPr>
            <a:r>
              <a:rPr lang="en-US" sz="1500">
                <a:solidFill>
                  <a:schemeClr val="dk1"/>
                </a:solidFill>
              </a:rPr>
              <a:t>Present specialty-specific SAP data at departmental meetings and via monthly reports. </a:t>
            </a:r>
            <a:endParaRPr>
              <a:solidFill>
                <a:schemeClr val="dk1"/>
              </a:solidFill>
            </a:endParaRPr>
          </a:p>
          <a:p>
            <a:pPr marL="342900" marR="0" lvl="0" indent="-342900" algn="l" rtl="0">
              <a:spcBef>
                <a:spcPts val="0"/>
              </a:spcBef>
              <a:spcAft>
                <a:spcPts val="0"/>
              </a:spcAft>
              <a:buClr>
                <a:schemeClr val="dk1"/>
              </a:buClr>
              <a:buSzPts val="1500"/>
              <a:buAutoNum type="arabicPeriod"/>
            </a:pPr>
            <a:r>
              <a:rPr lang="en-US" sz="1500">
                <a:solidFill>
                  <a:schemeClr val="dk1"/>
                </a:solidFill>
              </a:rPr>
              <a:t>Share key evidence from the literature to support standardisation and informed deviations. </a:t>
            </a:r>
            <a:endParaRPr>
              <a:solidFill>
                <a:schemeClr val="dk1"/>
              </a:solidFill>
            </a:endParaRPr>
          </a:p>
          <a:p>
            <a:pPr marL="0" marR="0" lvl="0" indent="0" algn="l" rtl="0">
              <a:spcBef>
                <a:spcPts val="0"/>
              </a:spcBef>
              <a:spcAft>
                <a:spcPts val="0"/>
              </a:spcAft>
              <a:buNone/>
            </a:pPr>
            <a:endParaRPr sz="1500">
              <a:solidFill>
                <a:schemeClr val="dk1"/>
              </a:solidFill>
            </a:endParaRPr>
          </a:p>
        </p:txBody>
      </p:sp>
      <p:sp>
        <p:nvSpPr>
          <p:cNvPr id="339" name="Google Shape;339;p10"/>
          <p:cNvSpPr txBox="1"/>
          <p:nvPr/>
        </p:nvSpPr>
        <p:spPr>
          <a:xfrm>
            <a:off x="212575" y="176105"/>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a:solidFill>
                  <a:srgbClr val="262626"/>
                </a:solidFill>
                <a:latin typeface="Arial Black"/>
                <a:ea typeface="Arial Black"/>
                <a:cs typeface="Arial Black"/>
                <a:sym typeface="Arial Black"/>
              </a:rPr>
              <a:t>PDCA 3: Develop unified SAP compliance guidance</a:t>
            </a:r>
            <a:endParaRPr sz="2500" b="0" i="0" u="none" strike="noStrike" cap="none">
              <a:solidFill>
                <a:srgbClr val="262626"/>
              </a:solidFill>
              <a:latin typeface="Arial"/>
              <a:ea typeface="Arial"/>
              <a:cs typeface="Arial"/>
              <a:sym typeface="Arial"/>
            </a:endParaRPr>
          </a:p>
        </p:txBody>
      </p:sp>
      <p:cxnSp>
        <p:nvCxnSpPr>
          <p:cNvPr id="340" name="Google Shape;340;p10"/>
          <p:cNvCxnSpPr/>
          <p:nvPr/>
        </p:nvCxnSpPr>
        <p:spPr>
          <a:xfrm>
            <a:off x="226363" y="647531"/>
            <a:ext cx="10025400" cy="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11"/>
          <p:cNvCxnSpPr/>
          <p:nvPr/>
        </p:nvCxnSpPr>
        <p:spPr>
          <a:xfrm rot="10800000">
            <a:off x="608742" y="3807823"/>
            <a:ext cx="10951887" cy="0"/>
          </a:xfrm>
          <a:prstGeom prst="straightConnector1">
            <a:avLst/>
          </a:prstGeom>
          <a:noFill/>
          <a:ln w="12700" cap="rnd" cmpd="sng">
            <a:solidFill>
              <a:srgbClr val="BFBFBF"/>
            </a:solidFill>
            <a:prstDash val="solid"/>
            <a:round/>
            <a:headEnd type="none" w="sm" len="sm"/>
            <a:tailEnd type="none" w="sm" len="sm"/>
          </a:ln>
        </p:spPr>
      </p:cxnSp>
      <p:cxnSp>
        <p:nvCxnSpPr>
          <p:cNvPr id="346" name="Google Shape;346;p11"/>
          <p:cNvCxnSpPr/>
          <p:nvPr/>
        </p:nvCxnSpPr>
        <p:spPr>
          <a:xfrm rot="10800000">
            <a:off x="5868865" y="1195520"/>
            <a:ext cx="0" cy="5185954"/>
          </a:xfrm>
          <a:prstGeom prst="straightConnector1">
            <a:avLst/>
          </a:prstGeom>
          <a:noFill/>
          <a:ln w="12700" cap="rnd" cmpd="sng">
            <a:solidFill>
              <a:srgbClr val="BFBFBF"/>
            </a:solidFill>
            <a:prstDash val="solid"/>
            <a:round/>
            <a:headEnd type="none" w="sm" len="sm"/>
            <a:tailEnd type="none" w="sm" len="sm"/>
          </a:ln>
        </p:spPr>
      </p:cxnSp>
      <p:grpSp>
        <p:nvGrpSpPr>
          <p:cNvPr id="347" name="Google Shape;347;p11"/>
          <p:cNvGrpSpPr/>
          <p:nvPr/>
        </p:nvGrpSpPr>
        <p:grpSpPr>
          <a:xfrm>
            <a:off x="3574132" y="1512297"/>
            <a:ext cx="4581525" cy="4591051"/>
            <a:chOff x="3306763" y="1503363"/>
            <a:chExt cx="4581525" cy="4591051"/>
          </a:xfrm>
        </p:grpSpPr>
        <p:sp>
          <p:nvSpPr>
            <p:cNvPr id="348" name="Google Shape;348;p11"/>
            <p:cNvSpPr/>
            <p:nvPr/>
          </p:nvSpPr>
          <p:spPr>
            <a:xfrm>
              <a:off x="5640388" y="1998663"/>
              <a:ext cx="2247900" cy="1506538"/>
            </a:xfrm>
            <a:custGeom>
              <a:avLst/>
              <a:gdLst/>
              <a:ahLst/>
              <a:cxnLst/>
              <a:rect l="l" t="t" r="r" b="b"/>
              <a:pathLst>
                <a:path w="885" h="593" extrusionOk="0">
                  <a:moveTo>
                    <a:pt x="840" y="479"/>
                  </a:moveTo>
                  <a:cubicBezTo>
                    <a:pt x="696" y="187"/>
                    <a:pt x="381" y="0"/>
                    <a:pt x="38" y="37"/>
                  </a:cubicBezTo>
                  <a:cubicBezTo>
                    <a:pt x="25" y="38"/>
                    <a:pt x="13" y="40"/>
                    <a:pt x="0" y="42"/>
                  </a:cubicBezTo>
                  <a:cubicBezTo>
                    <a:pt x="315" y="24"/>
                    <a:pt x="599" y="211"/>
                    <a:pt x="713" y="493"/>
                  </a:cubicBezTo>
                  <a:cubicBezTo>
                    <a:pt x="671" y="497"/>
                    <a:pt x="671" y="497"/>
                    <a:pt x="671" y="497"/>
                  </a:cubicBezTo>
                  <a:cubicBezTo>
                    <a:pt x="733" y="548"/>
                    <a:pt x="733" y="548"/>
                    <a:pt x="733" y="548"/>
                  </a:cubicBezTo>
                  <a:cubicBezTo>
                    <a:pt x="789" y="593"/>
                    <a:pt x="789" y="593"/>
                    <a:pt x="789" y="593"/>
                  </a:cubicBezTo>
                  <a:cubicBezTo>
                    <a:pt x="855" y="512"/>
                    <a:pt x="855" y="512"/>
                    <a:pt x="855" y="512"/>
                  </a:cubicBezTo>
                  <a:cubicBezTo>
                    <a:pt x="885" y="474"/>
                    <a:pt x="885" y="474"/>
                    <a:pt x="885" y="474"/>
                  </a:cubicBezTo>
                  <a:lnTo>
                    <a:pt x="840" y="479"/>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49" name="Google Shape;349;p11"/>
            <p:cNvSpPr/>
            <p:nvPr/>
          </p:nvSpPr>
          <p:spPr>
            <a:xfrm>
              <a:off x="5884863" y="3854451"/>
              <a:ext cx="1514475" cy="2239963"/>
            </a:xfrm>
            <a:custGeom>
              <a:avLst/>
              <a:gdLst/>
              <a:ahLst/>
              <a:cxnLst/>
              <a:rect l="l" t="t" r="r" b="b"/>
              <a:pathLst>
                <a:path w="596" h="882" extrusionOk="0">
                  <a:moveTo>
                    <a:pt x="114" y="837"/>
                  </a:moveTo>
                  <a:cubicBezTo>
                    <a:pt x="408" y="695"/>
                    <a:pt x="596" y="380"/>
                    <a:pt x="562" y="37"/>
                  </a:cubicBezTo>
                  <a:cubicBezTo>
                    <a:pt x="560" y="24"/>
                    <a:pt x="559" y="12"/>
                    <a:pt x="557" y="0"/>
                  </a:cubicBezTo>
                  <a:cubicBezTo>
                    <a:pt x="573" y="315"/>
                    <a:pt x="384" y="597"/>
                    <a:pt x="101" y="709"/>
                  </a:cubicBezTo>
                  <a:cubicBezTo>
                    <a:pt x="97" y="667"/>
                    <a:pt x="97" y="667"/>
                    <a:pt x="97" y="667"/>
                  </a:cubicBezTo>
                  <a:cubicBezTo>
                    <a:pt x="46" y="729"/>
                    <a:pt x="46" y="729"/>
                    <a:pt x="46" y="729"/>
                  </a:cubicBezTo>
                  <a:cubicBezTo>
                    <a:pt x="0" y="785"/>
                    <a:pt x="0" y="785"/>
                    <a:pt x="0" y="785"/>
                  </a:cubicBezTo>
                  <a:cubicBezTo>
                    <a:pt x="82" y="851"/>
                    <a:pt x="82" y="851"/>
                    <a:pt x="82" y="851"/>
                  </a:cubicBezTo>
                  <a:cubicBezTo>
                    <a:pt x="119" y="882"/>
                    <a:pt x="119" y="882"/>
                    <a:pt x="119" y="882"/>
                  </a:cubicBezTo>
                  <a:lnTo>
                    <a:pt x="114" y="837"/>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50" name="Google Shape;350;p11"/>
            <p:cNvSpPr/>
            <p:nvPr/>
          </p:nvSpPr>
          <p:spPr>
            <a:xfrm>
              <a:off x="3306763" y="4073526"/>
              <a:ext cx="2232025" cy="1519238"/>
            </a:xfrm>
            <a:custGeom>
              <a:avLst/>
              <a:gdLst/>
              <a:ahLst/>
              <a:cxnLst/>
              <a:rect l="l" t="t" r="r" b="b"/>
              <a:pathLst>
                <a:path w="879" h="598" extrusionOk="0">
                  <a:moveTo>
                    <a:pt x="45" y="113"/>
                  </a:moveTo>
                  <a:cubicBezTo>
                    <a:pt x="185" y="408"/>
                    <a:pt x="498" y="598"/>
                    <a:pt x="842" y="566"/>
                  </a:cubicBezTo>
                  <a:cubicBezTo>
                    <a:pt x="854" y="565"/>
                    <a:pt x="867" y="563"/>
                    <a:pt x="879" y="562"/>
                  </a:cubicBezTo>
                  <a:cubicBezTo>
                    <a:pt x="564" y="575"/>
                    <a:pt x="283" y="384"/>
                    <a:pt x="172" y="101"/>
                  </a:cubicBezTo>
                  <a:cubicBezTo>
                    <a:pt x="215" y="97"/>
                    <a:pt x="215" y="97"/>
                    <a:pt x="215" y="97"/>
                  </a:cubicBezTo>
                  <a:cubicBezTo>
                    <a:pt x="153" y="46"/>
                    <a:pt x="153" y="46"/>
                    <a:pt x="153" y="46"/>
                  </a:cubicBezTo>
                  <a:cubicBezTo>
                    <a:pt x="97" y="0"/>
                    <a:pt x="97" y="0"/>
                    <a:pt x="97" y="0"/>
                  </a:cubicBezTo>
                  <a:cubicBezTo>
                    <a:pt x="30" y="80"/>
                    <a:pt x="30" y="80"/>
                    <a:pt x="30" y="80"/>
                  </a:cubicBezTo>
                  <a:cubicBezTo>
                    <a:pt x="0" y="117"/>
                    <a:pt x="0" y="117"/>
                    <a:pt x="0" y="117"/>
                  </a:cubicBezTo>
                  <a:lnTo>
                    <a:pt x="45" y="113"/>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51" name="Google Shape;351;p11"/>
            <p:cNvSpPr/>
            <p:nvPr/>
          </p:nvSpPr>
          <p:spPr>
            <a:xfrm>
              <a:off x="3819526" y="1503363"/>
              <a:ext cx="1527175" cy="2224088"/>
            </a:xfrm>
            <a:custGeom>
              <a:avLst/>
              <a:gdLst/>
              <a:ahLst/>
              <a:cxnLst/>
              <a:rect l="l" t="t" r="r" b="b"/>
              <a:pathLst>
                <a:path w="601" h="876" extrusionOk="0">
                  <a:moveTo>
                    <a:pt x="488" y="45"/>
                  </a:moveTo>
                  <a:cubicBezTo>
                    <a:pt x="192" y="183"/>
                    <a:pt x="0" y="495"/>
                    <a:pt x="29" y="839"/>
                  </a:cubicBezTo>
                  <a:cubicBezTo>
                    <a:pt x="31" y="851"/>
                    <a:pt x="32" y="864"/>
                    <a:pt x="34" y="876"/>
                  </a:cubicBezTo>
                  <a:cubicBezTo>
                    <a:pt x="22" y="561"/>
                    <a:pt x="215" y="281"/>
                    <a:pt x="499" y="172"/>
                  </a:cubicBezTo>
                  <a:cubicBezTo>
                    <a:pt x="502" y="215"/>
                    <a:pt x="502" y="215"/>
                    <a:pt x="502" y="215"/>
                  </a:cubicBezTo>
                  <a:cubicBezTo>
                    <a:pt x="554" y="154"/>
                    <a:pt x="554" y="154"/>
                    <a:pt x="554" y="154"/>
                  </a:cubicBezTo>
                  <a:cubicBezTo>
                    <a:pt x="601" y="98"/>
                    <a:pt x="601" y="98"/>
                    <a:pt x="601" y="98"/>
                  </a:cubicBezTo>
                  <a:cubicBezTo>
                    <a:pt x="520" y="31"/>
                    <a:pt x="520" y="31"/>
                    <a:pt x="520" y="31"/>
                  </a:cubicBezTo>
                  <a:cubicBezTo>
                    <a:pt x="484" y="0"/>
                    <a:pt x="484" y="0"/>
                    <a:pt x="484" y="0"/>
                  </a:cubicBezTo>
                  <a:lnTo>
                    <a:pt x="488" y="45"/>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352" name="Google Shape;352;p11"/>
            <p:cNvGrpSpPr/>
            <p:nvPr/>
          </p:nvGrpSpPr>
          <p:grpSpPr>
            <a:xfrm>
              <a:off x="3813631" y="2014992"/>
              <a:ext cx="3574140" cy="3575730"/>
              <a:chOff x="-760413" y="2000250"/>
              <a:chExt cx="3567114" cy="3568700"/>
            </a:xfrm>
          </p:grpSpPr>
          <p:sp>
            <p:nvSpPr>
              <p:cNvPr id="353" name="Google Shape;353;p11"/>
              <p:cNvSpPr/>
              <p:nvPr/>
            </p:nvSpPr>
            <p:spPr>
              <a:xfrm>
                <a:off x="-760413" y="2000250"/>
                <a:ext cx="1784350" cy="1784350"/>
              </a:xfrm>
              <a:custGeom>
                <a:avLst/>
                <a:gdLst/>
                <a:ahLst/>
                <a:cxnLst/>
                <a:rect l="l" t="t" r="r" b="b"/>
                <a:pathLst>
                  <a:path w="856" h="856" extrusionOk="0">
                    <a:moveTo>
                      <a:pt x="856" y="0"/>
                    </a:moveTo>
                    <a:cubicBezTo>
                      <a:pt x="383" y="0"/>
                      <a:pt x="0" y="383"/>
                      <a:pt x="0" y="856"/>
                    </a:cubicBezTo>
                    <a:cubicBezTo>
                      <a:pt x="856" y="856"/>
                      <a:pt x="856" y="856"/>
                      <a:pt x="856" y="856"/>
                    </a:cubicBezTo>
                    <a:lnTo>
                      <a:pt x="856"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54" name="Google Shape;354;p11"/>
              <p:cNvSpPr/>
              <p:nvPr/>
            </p:nvSpPr>
            <p:spPr>
              <a:xfrm>
                <a:off x="-760413" y="3784600"/>
                <a:ext cx="1784350" cy="1784350"/>
              </a:xfrm>
              <a:custGeom>
                <a:avLst/>
                <a:gdLst/>
                <a:ahLst/>
                <a:cxnLst/>
                <a:rect l="l" t="t" r="r" b="b"/>
                <a:pathLst>
                  <a:path w="856" h="856" extrusionOk="0">
                    <a:moveTo>
                      <a:pt x="0" y="0"/>
                    </a:moveTo>
                    <a:cubicBezTo>
                      <a:pt x="0" y="472"/>
                      <a:pt x="383" y="856"/>
                      <a:pt x="856" y="856"/>
                    </a:cubicBezTo>
                    <a:cubicBezTo>
                      <a:pt x="856" y="0"/>
                      <a:pt x="856" y="0"/>
                      <a:pt x="856" y="0"/>
                    </a:cubicBezTo>
                    <a:lnTo>
                      <a:pt x="0"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55" name="Google Shape;355;p11"/>
              <p:cNvSpPr/>
              <p:nvPr/>
            </p:nvSpPr>
            <p:spPr>
              <a:xfrm>
                <a:off x="1023938" y="2000250"/>
                <a:ext cx="1782763" cy="1784350"/>
              </a:xfrm>
              <a:custGeom>
                <a:avLst/>
                <a:gdLst/>
                <a:ahLst/>
                <a:cxnLst/>
                <a:rect l="l" t="t" r="r" b="b"/>
                <a:pathLst>
                  <a:path w="856" h="856" extrusionOk="0">
                    <a:moveTo>
                      <a:pt x="0" y="0"/>
                    </a:moveTo>
                    <a:cubicBezTo>
                      <a:pt x="0" y="856"/>
                      <a:pt x="0" y="856"/>
                      <a:pt x="0" y="856"/>
                    </a:cubicBezTo>
                    <a:cubicBezTo>
                      <a:pt x="856" y="856"/>
                      <a:pt x="856" y="856"/>
                      <a:pt x="856" y="856"/>
                    </a:cubicBezTo>
                    <a:cubicBezTo>
                      <a:pt x="856" y="383"/>
                      <a:pt x="472" y="0"/>
                      <a:pt x="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356" name="Google Shape;356;p11"/>
              <p:cNvSpPr/>
              <p:nvPr/>
            </p:nvSpPr>
            <p:spPr>
              <a:xfrm>
                <a:off x="1023938" y="3784600"/>
                <a:ext cx="1782763" cy="1784350"/>
              </a:xfrm>
              <a:custGeom>
                <a:avLst/>
                <a:gdLst/>
                <a:ahLst/>
                <a:cxnLst/>
                <a:rect l="l" t="t" r="r" b="b"/>
                <a:pathLst>
                  <a:path w="856" h="856" extrusionOk="0">
                    <a:moveTo>
                      <a:pt x="0" y="856"/>
                    </a:moveTo>
                    <a:cubicBezTo>
                      <a:pt x="472" y="856"/>
                      <a:pt x="856" y="472"/>
                      <a:pt x="856" y="0"/>
                    </a:cubicBezTo>
                    <a:cubicBezTo>
                      <a:pt x="0" y="0"/>
                      <a:pt x="0" y="0"/>
                      <a:pt x="0" y="0"/>
                    </a:cubicBezTo>
                    <a:lnTo>
                      <a:pt x="0" y="8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357" name="Google Shape;357;p11"/>
            <p:cNvSpPr txBox="1"/>
            <p:nvPr/>
          </p:nvSpPr>
          <p:spPr>
            <a:xfrm>
              <a:off x="4299344" y="2907178"/>
              <a:ext cx="7649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Plan</a:t>
              </a:r>
              <a:endParaRPr sz="2400">
                <a:solidFill>
                  <a:schemeClr val="lt1"/>
                </a:solidFill>
                <a:latin typeface="Quattrocento Sans"/>
                <a:ea typeface="Quattrocento Sans"/>
                <a:cs typeface="Quattrocento Sans"/>
                <a:sym typeface="Quattrocento Sans"/>
              </a:endParaRPr>
            </a:p>
          </p:txBody>
        </p:sp>
        <p:sp>
          <p:nvSpPr>
            <p:cNvPr id="358" name="Google Shape;358;p11"/>
            <p:cNvSpPr txBox="1"/>
            <p:nvPr/>
          </p:nvSpPr>
          <p:spPr>
            <a:xfrm>
              <a:off x="6051200" y="2907178"/>
              <a:ext cx="58221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Do</a:t>
              </a:r>
              <a:endParaRPr sz="2400">
                <a:solidFill>
                  <a:schemeClr val="lt1"/>
                </a:solidFill>
                <a:latin typeface="Quattrocento Sans"/>
                <a:ea typeface="Quattrocento Sans"/>
                <a:cs typeface="Quattrocento Sans"/>
                <a:sym typeface="Quattrocento Sans"/>
              </a:endParaRPr>
            </a:p>
          </p:txBody>
        </p:sp>
        <p:sp>
          <p:nvSpPr>
            <p:cNvPr id="359" name="Google Shape;359;p11"/>
            <p:cNvSpPr txBox="1"/>
            <p:nvPr/>
          </p:nvSpPr>
          <p:spPr>
            <a:xfrm>
              <a:off x="4413253" y="4335487"/>
              <a:ext cx="6303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Act</a:t>
              </a:r>
              <a:endParaRPr sz="2400">
                <a:solidFill>
                  <a:schemeClr val="lt1"/>
                </a:solidFill>
                <a:latin typeface="Quattrocento Sans"/>
                <a:ea typeface="Quattrocento Sans"/>
                <a:cs typeface="Quattrocento Sans"/>
                <a:sym typeface="Quattrocento Sans"/>
              </a:endParaRPr>
            </a:p>
          </p:txBody>
        </p:sp>
        <p:sp>
          <p:nvSpPr>
            <p:cNvPr id="360" name="Google Shape;360;p11"/>
            <p:cNvSpPr txBox="1"/>
            <p:nvPr/>
          </p:nvSpPr>
          <p:spPr>
            <a:xfrm>
              <a:off x="5785907" y="4335491"/>
              <a:ext cx="1305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Check</a:t>
              </a:r>
              <a:endParaRPr sz="2400">
                <a:solidFill>
                  <a:schemeClr val="lt1"/>
                </a:solidFill>
                <a:latin typeface="Quattrocento Sans"/>
                <a:ea typeface="Quattrocento Sans"/>
                <a:cs typeface="Quattrocento Sans"/>
                <a:sym typeface="Quattrocento Sans"/>
              </a:endParaRPr>
            </a:p>
          </p:txBody>
        </p:sp>
      </p:grpSp>
      <p:sp>
        <p:nvSpPr>
          <p:cNvPr id="361" name="Google Shape;361;p11"/>
          <p:cNvSpPr txBox="1"/>
          <p:nvPr/>
        </p:nvSpPr>
        <p:spPr>
          <a:xfrm>
            <a:off x="278715" y="1076242"/>
            <a:ext cx="4082700" cy="19701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600"/>
              <a:buAutoNum type="arabicPeriod"/>
            </a:pPr>
            <a:r>
              <a:rPr lang="en-US" sz="1600">
                <a:solidFill>
                  <a:schemeClr val="dk1"/>
                </a:solidFill>
              </a:rPr>
              <a:t>Retrospective analysis of SAP datasets to evaluate SSI incidence, stratified by procedure type. </a:t>
            </a:r>
            <a:endParaRPr sz="1600">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Target trial emulation analysis based on EPIC data to estimate the effect of guideline-concordant vs inappropriate SAP on SSI risk. </a:t>
            </a:r>
            <a:endParaRPr sz="1600">
              <a:solidFill>
                <a:schemeClr val="dk1"/>
              </a:solidFill>
            </a:endParaRPr>
          </a:p>
          <a:p>
            <a:pPr marL="0" marR="0" lvl="0" indent="0" algn="l" rtl="0">
              <a:spcBef>
                <a:spcPts val="0"/>
              </a:spcBef>
              <a:spcAft>
                <a:spcPts val="0"/>
              </a:spcAft>
              <a:buNone/>
            </a:pPr>
            <a:endParaRPr sz="1600">
              <a:solidFill>
                <a:schemeClr val="dk1"/>
              </a:solidFill>
            </a:endParaRPr>
          </a:p>
        </p:txBody>
      </p:sp>
      <p:sp>
        <p:nvSpPr>
          <p:cNvPr id="362" name="Google Shape;362;p11"/>
          <p:cNvSpPr txBox="1"/>
          <p:nvPr/>
        </p:nvSpPr>
        <p:spPr>
          <a:xfrm>
            <a:off x="7692079" y="811850"/>
            <a:ext cx="4462500" cy="3001500"/>
          </a:xfrm>
          <a:prstGeom prst="rect">
            <a:avLst/>
          </a:prstGeom>
          <a:noFill/>
          <a:ln>
            <a:noFill/>
          </a:ln>
        </p:spPr>
        <p:txBody>
          <a:bodyPr spcFirstLastPara="1" wrap="square" lIns="0" tIns="0" rIns="0" bIns="0" anchor="ctr" anchorCtr="0">
            <a:spAutoFit/>
          </a:bodyPr>
          <a:lstStyle/>
          <a:p>
            <a:pPr marL="342900" marR="0" lvl="0" indent="-336550" algn="l" rtl="0">
              <a:spcBef>
                <a:spcPts val="0"/>
              </a:spcBef>
              <a:spcAft>
                <a:spcPts val="0"/>
              </a:spcAft>
              <a:buClr>
                <a:schemeClr val="dk1"/>
              </a:buClr>
              <a:buSzPts val="1500"/>
              <a:buAutoNum type="arabicPeriod"/>
            </a:pPr>
            <a:r>
              <a:rPr lang="en-US" sz="1500">
                <a:solidFill>
                  <a:schemeClr val="dk1"/>
                </a:solidFill>
              </a:rPr>
              <a:t>Collaborate with orthopedics and otolaryngology departments and ASP pharmacists to access retrospective SAP data.</a:t>
            </a:r>
            <a:endParaRPr sz="1500">
              <a:solidFill>
                <a:schemeClr val="dk1"/>
              </a:solidFill>
            </a:endParaRPr>
          </a:p>
          <a:p>
            <a:pPr marL="342900" marR="0" lvl="0" indent="-336550" algn="l" rtl="0">
              <a:spcBef>
                <a:spcPts val="0"/>
              </a:spcBef>
              <a:spcAft>
                <a:spcPts val="0"/>
              </a:spcAft>
              <a:buClr>
                <a:schemeClr val="dk1"/>
              </a:buClr>
              <a:buSzPts val="1500"/>
              <a:buAutoNum type="arabicPeriod"/>
            </a:pPr>
            <a:r>
              <a:rPr lang="en-US" sz="1500">
                <a:solidFill>
                  <a:schemeClr val="dk1"/>
                </a:solidFill>
              </a:rPr>
              <a:t>Conduct target trial emulation.</a:t>
            </a:r>
            <a:endParaRPr sz="1500">
              <a:solidFill>
                <a:schemeClr val="dk1"/>
              </a:solidFill>
            </a:endParaRPr>
          </a:p>
          <a:p>
            <a:pPr marL="342900" marR="0" lvl="0" indent="-336550" algn="l" rtl="0">
              <a:spcBef>
                <a:spcPts val="0"/>
              </a:spcBef>
              <a:spcAft>
                <a:spcPts val="0"/>
              </a:spcAft>
              <a:buClr>
                <a:schemeClr val="dk1"/>
              </a:buClr>
              <a:buSzPts val="1500"/>
              <a:buAutoNum type="arabicPeriod"/>
            </a:pPr>
            <a:r>
              <a:rPr lang="en-US" sz="1500">
                <a:solidFill>
                  <a:schemeClr val="dk1"/>
                </a:solidFill>
              </a:rPr>
              <a:t>Identify patterns of antibiotic overuse and misalignment with guidelines. </a:t>
            </a:r>
            <a:endParaRPr sz="1500">
              <a:solidFill>
                <a:schemeClr val="dk1"/>
              </a:solidFill>
            </a:endParaRPr>
          </a:p>
          <a:p>
            <a:pPr marL="342900" marR="0" lvl="0" indent="-336550" algn="l" rtl="0">
              <a:spcBef>
                <a:spcPts val="0"/>
              </a:spcBef>
              <a:spcAft>
                <a:spcPts val="0"/>
              </a:spcAft>
              <a:buClr>
                <a:schemeClr val="dk1"/>
              </a:buClr>
              <a:buSzPts val="1500"/>
              <a:buAutoNum type="arabicPeriod"/>
            </a:pPr>
            <a:r>
              <a:rPr lang="en-US" sz="1500">
                <a:solidFill>
                  <a:schemeClr val="dk1"/>
                </a:solidFill>
              </a:rPr>
              <a:t>Deliver sessions for surgeons, junior doctors, and pharmacists.</a:t>
            </a:r>
            <a:endParaRPr sz="1500">
              <a:solidFill>
                <a:schemeClr val="dk1"/>
              </a:solidFill>
            </a:endParaRPr>
          </a:p>
          <a:p>
            <a:pPr marL="342900" marR="0" lvl="0" indent="-336550" algn="l" rtl="0">
              <a:spcBef>
                <a:spcPts val="0"/>
              </a:spcBef>
              <a:spcAft>
                <a:spcPts val="0"/>
              </a:spcAft>
              <a:buClr>
                <a:schemeClr val="dk1"/>
              </a:buClr>
              <a:buSzPts val="1500"/>
              <a:buAutoNum type="arabicPeriod"/>
            </a:pPr>
            <a:r>
              <a:rPr lang="en-US" sz="1500">
                <a:solidFill>
                  <a:schemeClr val="dk1"/>
                </a:solidFill>
              </a:rPr>
              <a:t>Create an informative poster and display it on the NUHS screensaver for 6 months. </a:t>
            </a:r>
            <a:endParaRPr sz="1500">
              <a:solidFill>
                <a:schemeClr val="dk1"/>
              </a:solidFill>
            </a:endParaRPr>
          </a:p>
          <a:p>
            <a:pPr marL="342900" marR="0" lvl="0" indent="-336550" algn="l" rtl="0">
              <a:spcBef>
                <a:spcPts val="0"/>
              </a:spcBef>
              <a:spcAft>
                <a:spcPts val="0"/>
              </a:spcAft>
              <a:buClr>
                <a:schemeClr val="dk1"/>
              </a:buClr>
              <a:buSzPts val="1500"/>
              <a:buAutoNum type="arabicPeriod"/>
            </a:pPr>
            <a:r>
              <a:rPr lang="en-US" sz="1500">
                <a:solidFill>
                  <a:schemeClr val="dk1"/>
                </a:solidFill>
              </a:rPr>
              <a:t>Establish a literature repository with updated evidence.</a:t>
            </a:r>
            <a:endParaRPr sz="1500">
              <a:solidFill>
                <a:schemeClr val="dk1"/>
              </a:solidFill>
            </a:endParaRPr>
          </a:p>
          <a:p>
            <a:pPr marL="342900" marR="0" lvl="0" indent="-241300" algn="l" rtl="0">
              <a:spcBef>
                <a:spcPts val="0"/>
              </a:spcBef>
              <a:spcAft>
                <a:spcPts val="0"/>
              </a:spcAft>
              <a:buClr>
                <a:schemeClr val="dk1"/>
              </a:buClr>
              <a:buSzPts val="1600"/>
              <a:buFont typeface="Quattrocento Sans"/>
              <a:buNone/>
            </a:pPr>
            <a:endParaRPr sz="1500">
              <a:solidFill>
                <a:schemeClr val="dk1"/>
              </a:solidFill>
            </a:endParaRPr>
          </a:p>
        </p:txBody>
      </p:sp>
      <p:sp>
        <p:nvSpPr>
          <p:cNvPr id="363" name="Google Shape;363;p11"/>
          <p:cNvSpPr txBox="1"/>
          <p:nvPr/>
        </p:nvSpPr>
        <p:spPr>
          <a:xfrm>
            <a:off x="7655151" y="4138725"/>
            <a:ext cx="4393500" cy="2216400"/>
          </a:xfrm>
          <a:prstGeom prst="rect">
            <a:avLst/>
          </a:prstGeom>
          <a:noFill/>
          <a:ln>
            <a:noFill/>
          </a:ln>
        </p:spPr>
        <p:txBody>
          <a:bodyPr spcFirstLastPara="1" wrap="square" lIns="0" tIns="0" rIns="0" bIns="0" anchor="ctr" anchorCtr="0">
            <a:spAutoFit/>
          </a:bodyPr>
          <a:lstStyle/>
          <a:p>
            <a:pPr marL="457200" marR="0" lvl="0" indent="-330200" algn="l" rtl="0">
              <a:spcBef>
                <a:spcPts val="0"/>
              </a:spcBef>
              <a:spcAft>
                <a:spcPts val="0"/>
              </a:spcAft>
              <a:buClr>
                <a:schemeClr val="dk1"/>
              </a:buClr>
              <a:buSzPts val="1600"/>
              <a:buAutoNum type="arabicPeriod"/>
            </a:pPr>
            <a:r>
              <a:rPr lang="en-US" sz="1600">
                <a:solidFill>
                  <a:schemeClr val="dk1"/>
                </a:solidFill>
              </a:rPr>
              <a:t>Analyse the retrospective data to quantify:</a:t>
            </a:r>
            <a:endParaRPr>
              <a:solidFill>
                <a:schemeClr val="dk1"/>
              </a:solidFill>
            </a:endParaRPr>
          </a:p>
          <a:p>
            <a:pPr marL="914400" marR="0" lvl="1" indent="-330200" algn="l" rtl="0">
              <a:spcBef>
                <a:spcPts val="0"/>
              </a:spcBef>
              <a:spcAft>
                <a:spcPts val="0"/>
              </a:spcAft>
              <a:buClr>
                <a:schemeClr val="dk1"/>
              </a:buClr>
              <a:buSzPts val="1600"/>
              <a:buChar char="○"/>
            </a:pPr>
            <a:r>
              <a:rPr lang="en-US" sz="1600" i="0" u="none" strike="noStrike" cap="none">
                <a:solidFill>
                  <a:schemeClr val="dk1"/>
                </a:solidFill>
              </a:rPr>
              <a:t>Proportion of patients receiving inappropriate antibiotic choice and/or duration.</a:t>
            </a:r>
            <a:endParaRPr>
              <a:solidFill>
                <a:schemeClr val="dk1"/>
              </a:solidFill>
            </a:endParaRPr>
          </a:p>
          <a:p>
            <a:pPr marL="895243" marR="0" lvl="1" indent="-285750" algn="l" rtl="0">
              <a:spcBef>
                <a:spcPts val="0"/>
              </a:spcBef>
              <a:spcAft>
                <a:spcPts val="0"/>
              </a:spcAft>
              <a:buClr>
                <a:schemeClr val="dk1"/>
              </a:buClr>
              <a:buSzPts val="1600"/>
              <a:buChar char="○"/>
            </a:pPr>
            <a:r>
              <a:rPr lang="en-US" sz="1600" i="0" u="none" strike="noStrike" cap="none">
                <a:solidFill>
                  <a:schemeClr val="dk1"/>
                </a:solidFill>
              </a:rPr>
              <a:t>Association between SAP non-compliance and SSI risk</a:t>
            </a:r>
            <a:endParaRPr>
              <a:solidFill>
                <a:schemeClr val="dk1"/>
              </a:solidFill>
            </a:endParaRPr>
          </a:p>
          <a:p>
            <a:pPr marL="457200" marR="0" lvl="0" indent="-330200" algn="l" rtl="0">
              <a:spcBef>
                <a:spcPts val="0"/>
              </a:spcBef>
              <a:spcAft>
                <a:spcPts val="0"/>
              </a:spcAft>
              <a:buClr>
                <a:schemeClr val="dk1"/>
              </a:buClr>
              <a:buSzPts val="1600"/>
              <a:buAutoNum type="arabicPeriod"/>
            </a:pPr>
            <a:r>
              <a:rPr lang="en-US" sz="1600">
                <a:solidFill>
                  <a:schemeClr val="dk1"/>
                </a:solidFill>
              </a:rPr>
              <a:t>Review Q&amp;A following the educational sessions to identify common misconceptions and behavioral barriers.</a:t>
            </a:r>
            <a:endParaRPr>
              <a:solidFill>
                <a:schemeClr val="dk1"/>
              </a:solidFill>
            </a:endParaRPr>
          </a:p>
        </p:txBody>
      </p:sp>
      <p:sp>
        <p:nvSpPr>
          <p:cNvPr id="364" name="Google Shape;364;p11"/>
          <p:cNvSpPr txBox="1"/>
          <p:nvPr/>
        </p:nvSpPr>
        <p:spPr>
          <a:xfrm>
            <a:off x="212575" y="3991125"/>
            <a:ext cx="3363000" cy="190860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Clr>
                <a:schemeClr val="dk1"/>
              </a:buClr>
              <a:buSzPts val="1600"/>
              <a:buAutoNum type="arabicPeriod"/>
            </a:pPr>
            <a:r>
              <a:rPr lang="en-US" sz="1600">
                <a:solidFill>
                  <a:schemeClr val="dk1"/>
                </a:solidFill>
              </a:rPr>
              <a:t>Deliver an educational talk during World Antimicrobial Awareness Week 2025 to disseminate findings and reinforce evidence-based SAP practices. </a:t>
            </a:r>
            <a:endParaRPr sz="1600">
              <a:solidFill>
                <a:schemeClr val="dk1"/>
              </a:solidFill>
            </a:endParaRPr>
          </a:p>
          <a:p>
            <a:pPr marL="0" lvl="0" indent="0" algn="l" rtl="0">
              <a:spcBef>
                <a:spcPts val="0"/>
              </a:spcBef>
              <a:spcAft>
                <a:spcPts val="0"/>
              </a:spcAft>
              <a:buNone/>
            </a:pPr>
            <a:endParaRPr sz="1600">
              <a:solidFill>
                <a:schemeClr val="dk1"/>
              </a:solidFill>
            </a:endParaRPr>
          </a:p>
        </p:txBody>
      </p:sp>
      <p:sp>
        <p:nvSpPr>
          <p:cNvPr id="365" name="Google Shape;365;p11"/>
          <p:cNvSpPr txBox="1"/>
          <p:nvPr/>
        </p:nvSpPr>
        <p:spPr>
          <a:xfrm>
            <a:off x="212575" y="136417"/>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a:solidFill>
                  <a:srgbClr val="262626"/>
                </a:solidFill>
                <a:latin typeface="Arial Black"/>
                <a:ea typeface="Arial Black"/>
                <a:cs typeface="Arial Black"/>
                <a:sym typeface="Arial Black"/>
              </a:rPr>
              <a:t>PDCA 4. Improving knowledge &amp; awareness of SAP</a:t>
            </a:r>
            <a:endParaRPr sz="2500" b="0" i="0" u="none" strike="noStrike" cap="none">
              <a:solidFill>
                <a:srgbClr val="262626"/>
              </a:solidFill>
              <a:latin typeface="Arial"/>
              <a:ea typeface="Arial"/>
              <a:cs typeface="Arial"/>
              <a:sym typeface="Arial"/>
            </a:endParaRPr>
          </a:p>
        </p:txBody>
      </p:sp>
      <p:cxnSp>
        <p:nvCxnSpPr>
          <p:cNvPr id="366" name="Google Shape;366;p11"/>
          <p:cNvCxnSpPr/>
          <p:nvPr/>
        </p:nvCxnSpPr>
        <p:spPr>
          <a:xfrm>
            <a:off x="226363" y="647531"/>
            <a:ext cx="10025400" cy="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g3be0874d923_0_34" title="Screenshot 2026-01-26 at 15.41.03.png"/>
          <p:cNvPicPr preferRelativeResize="0"/>
          <p:nvPr/>
        </p:nvPicPr>
        <p:blipFill>
          <a:blip r:embed="rId3">
            <a:alphaModFix/>
          </a:blip>
          <a:stretch>
            <a:fillRect/>
          </a:stretch>
        </p:blipFill>
        <p:spPr>
          <a:xfrm>
            <a:off x="152400" y="743739"/>
            <a:ext cx="11884023" cy="4763380"/>
          </a:xfrm>
          <a:prstGeom prst="rect">
            <a:avLst/>
          </a:prstGeom>
          <a:noFill/>
          <a:ln>
            <a:noFill/>
          </a:ln>
        </p:spPr>
      </p:pic>
      <p:sp>
        <p:nvSpPr>
          <p:cNvPr id="373" name="Google Shape;373;g3be0874d923_0_34"/>
          <p:cNvSpPr/>
          <p:nvPr/>
        </p:nvSpPr>
        <p:spPr>
          <a:xfrm>
            <a:off x="1628600" y="1200500"/>
            <a:ext cx="4263600" cy="3445500"/>
          </a:xfrm>
          <a:prstGeom prst="rect">
            <a:avLst/>
          </a:prstGeom>
          <a:solidFill>
            <a:srgbClr val="FF2510">
              <a:alpha val="22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4" name="Google Shape;374;g3be0874d923_0_34"/>
          <p:cNvSpPr/>
          <p:nvPr/>
        </p:nvSpPr>
        <p:spPr>
          <a:xfrm>
            <a:off x="5892202" y="1200502"/>
            <a:ext cx="4263600" cy="3445500"/>
          </a:xfrm>
          <a:prstGeom prst="rect">
            <a:avLst/>
          </a:prstGeom>
          <a:solidFill>
            <a:srgbClr val="FFB300">
              <a:alpha val="107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5" name="Google Shape;375;g3be0874d923_0_34"/>
          <p:cNvSpPr/>
          <p:nvPr/>
        </p:nvSpPr>
        <p:spPr>
          <a:xfrm>
            <a:off x="10169601" y="1200502"/>
            <a:ext cx="1449000" cy="3445500"/>
          </a:xfrm>
          <a:prstGeom prst="rect">
            <a:avLst/>
          </a:prstGeom>
          <a:solidFill>
            <a:srgbClr val="A5E6BA">
              <a:alpha val="22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76" name="Google Shape;376;g3be0874d923_0_34"/>
          <p:cNvCxnSpPr/>
          <p:nvPr/>
        </p:nvCxnSpPr>
        <p:spPr>
          <a:xfrm rot="10800000" flipH="1">
            <a:off x="979725" y="3639895"/>
            <a:ext cx="10711500" cy="16800"/>
          </a:xfrm>
          <a:prstGeom prst="straightConnector1">
            <a:avLst/>
          </a:prstGeom>
          <a:noFill/>
          <a:ln w="19050" cap="flat" cmpd="sng">
            <a:solidFill>
              <a:schemeClr val="dk1"/>
            </a:solidFill>
            <a:prstDash val="dot"/>
            <a:round/>
            <a:headEnd type="none" w="med" len="med"/>
            <a:tailEnd type="none" w="med" len="med"/>
          </a:ln>
        </p:spPr>
      </p:cxnSp>
      <p:sp>
        <p:nvSpPr>
          <p:cNvPr id="377" name="Google Shape;377;g3be0874d923_0_34"/>
          <p:cNvSpPr txBox="1"/>
          <p:nvPr/>
        </p:nvSpPr>
        <p:spPr>
          <a:xfrm>
            <a:off x="846935" y="3335247"/>
            <a:ext cx="11697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Target: 16%</a:t>
            </a:r>
            <a:endParaRPr sz="1200" b="1">
              <a:solidFill>
                <a:schemeClr val="dk1"/>
              </a:solidFill>
            </a:endParaRPr>
          </a:p>
        </p:txBody>
      </p:sp>
      <p:sp>
        <p:nvSpPr>
          <p:cNvPr id="378" name="Google Shape;378;g3be0874d923_0_34"/>
          <p:cNvSpPr txBox="1"/>
          <p:nvPr/>
        </p:nvSpPr>
        <p:spPr>
          <a:xfrm>
            <a:off x="352697" y="64109"/>
            <a:ext cx="118392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000" b="1">
                <a:solidFill>
                  <a:srgbClr val="262626"/>
                </a:solidFill>
                <a:latin typeface="Arial Black"/>
                <a:ea typeface="Arial Black"/>
                <a:cs typeface="Arial Black"/>
                <a:sym typeface="Arial Black"/>
              </a:rPr>
              <a:t>E. Benefits / Results (</a:t>
            </a:r>
            <a:r>
              <a:rPr lang="en-US" sz="3000" b="1">
                <a:solidFill>
                  <a:srgbClr val="0070C0"/>
                </a:solidFill>
                <a:latin typeface="Arial Black"/>
                <a:ea typeface="Arial Black"/>
                <a:cs typeface="Arial Black"/>
                <a:sym typeface="Arial Black"/>
              </a:rPr>
              <a:t>C</a:t>
            </a:r>
            <a:r>
              <a:rPr lang="en-US" sz="3000" b="1">
                <a:solidFill>
                  <a:srgbClr val="262626"/>
                </a:solidFill>
                <a:latin typeface="Arial Black"/>
                <a:ea typeface="Arial Black"/>
                <a:cs typeface="Arial Black"/>
                <a:sym typeface="Arial Black"/>
              </a:rPr>
              <a:t>HECK)</a:t>
            </a:r>
            <a:endParaRPr sz="1600">
              <a:solidFill>
                <a:srgbClr val="262626"/>
              </a:solidFill>
              <a:latin typeface="Arial"/>
              <a:ea typeface="Arial"/>
              <a:cs typeface="Arial"/>
              <a:sym typeface="Arial"/>
            </a:endParaRPr>
          </a:p>
        </p:txBody>
      </p:sp>
      <p:graphicFrame>
        <p:nvGraphicFramePr>
          <p:cNvPr id="379" name="Google Shape;379;g3be0874d923_0_34"/>
          <p:cNvGraphicFramePr/>
          <p:nvPr/>
        </p:nvGraphicFramePr>
        <p:xfrm>
          <a:off x="68588" y="5520907"/>
          <a:ext cx="11967850" cy="1280100"/>
        </p:xfrm>
        <a:graphic>
          <a:graphicData uri="http://schemas.openxmlformats.org/drawingml/2006/table">
            <a:tbl>
              <a:tblPr>
                <a:noFill/>
                <a:tableStyleId>{5A8FF910-8ECA-49E8-A2D4-34E1A0435648}</a:tableStyleId>
              </a:tblPr>
              <a:tblGrid>
                <a:gridCol w="3981925">
                  <a:extLst>
                    <a:ext uri="{9D8B030D-6E8A-4147-A177-3AD203B41FA5}">
                      <a16:colId xmlns:a16="http://schemas.microsoft.com/office/drawing/2014/main" val="20000"/>
                    </a:ext>
                  </a:extLst>
                </a:gridCol>
                <a:gridCol w="1248275">
                  <a:extLst>
                    <a:ext uri="{9D8B030D-6E8A-4147-A177-3AD203B41FA5}">
                      <a16:colId xmlns:a16="http://schemas.microsoft.com/office/drawing/2014/main" val="20001"/>
                    </a:ext>
                  </a:extLst>
                </a:gridCol>
                <a:gridCol w="1787900">
                  <a:extLst>
                    <a:ext uri="{9D8B030D-6E8A-4147-A177-3AD203B41FA5}">
                      <a16:colId xmlns:a16="http://schemas.microsoft.com/office/drawing/2014/main" val="20002"/>
                    </a:ext>
                  </a:extLst>
                </a:gridCol>
                <a:gridCol w="1875300">
                  <a:extLst>
                    <a:ext uri="{9D8B030D-6E8A-4147-A177-3AD203B41FA5}">
                      <a16:colId xmlns:a16="http://schemas.microsoft.com/office/drawing/2014/main" val="20003"/>
                    </a:ext>
                  </a:extLst>
                </a:gridCol>
                <a:gridCol w="1537225">
                  <a:extLst>
                    <a:ext uri="{9D8B030D-6E8A-4147-A177-3AD203B41FA5}">
                      <a16:colId xmlns:a16="http://schemas.microsoft.com/office/drawing/2014/main" val="20004"/>
                    </a:ext>
                  </a:extLst>
                </a:gridCol>
                <a:gridCol w="1537225">
                  <a:extLst>
                    <a:ext uri="{9D8B030D-6E8A-4147-A177-3AD203B41FA5}">
                      <a16:colId xmlns:a16="http://schemas.microsoft.com/office/drawing/2014/main" val="20005"/>
                    </a:ext>
                  </a:extLst>
                </a:gridCol>
              </a:tblGrid>
              <a:tr h="518000">
                <a:tc>
                  <a:txBody>
                    <a:bodyPr/>
                    <a:lstStyle/>
                    <a:p>
                      <a:pPr marL="0" lvl="0" indent="0" algn="l" rtl="0">
                        <a:spcBef>
                          <a:spcPts val="0"/>
                        </a:spcBef>
                        <a:spcAft>
                          <a:spcPts val="0"/>
                        </a:spcAft>
                        <a:buNone/>
                      </a:pP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t>Baseline</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t>Pre-intervention mean</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t>Post-intervention mean</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t>Improvement sustained for three months</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t>Target</a:t>
                      </a:r>
                      <a:endParaRPr sz="1200" b="1"/>
                    </a:p>
                    <a:p>
                      <a:pPr marL="0" lvl="0" indent="0" algn="ctr" rtl="0">
                        <a:spcBef>
                          <a:spcPts val="0"/>
                        </a:spcBef>
                        <a:spcAft>
                          <a:spcPts val="0"/>
                        </a:spcAft>
                        <a:buNone/>
                      </a:pPr>
                      <a:r>
                        <a:rPr lang="en-US" sz="1200" b="1"/>
                        <a:t>exceeded</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18000">
                <a:tc>
                  <a:txBody>
                    <a:bodyPr/>
                    <a:lstStyle/>
                    <a:p>
                      <a:pPr marL="0" lvl="0" indent="0" algn="l" rtl="0">
                        <a:spcBef>
                          <a:spcPts val="0"/>
                        </a:spcBef>
                        <a:spcAft>
                          <a:spcPts val="0"/>
                        </a:spcAft>
                        <a:buNone/>
                      </a:pPr>
                      <a:r>
                        <a:rPr lang="en-US" sz="1200" b="1"/>
                        <a:t>Inappropriate duration of surgical antibiotic prophylaxis (%)</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32.0</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32.7</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13.0</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Yes</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Yes</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0" name="Google Shape;380;g3be0874d923_0_34"/>
          <p:cNvSpPr txBox="1"/>
          <p:nvPr/>
        </p:nvSpPr>
        <p:spPr>
          <a:xfrm>
            <a:off x="3615275" y="1200494"/>
            <a:ext cx="20460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Conducted a pre-intervention survey with ASP pharmacists </a:t>
            </a:r>
            <a:endParaRPr sz="1200" b="1">
              <a:solidFill>
                <a:schemeClr val="dk1"/>
              </a:solidFill>
            </a:endParaRPr>
          </a:p>
        </p:txBody>
      </p:sp>
      <p:sp>
        <p:nvSpPr>
          <p:cNvPr id="381" name="Google Shape;381;g3be0874d923_0_34"/>
          <p:cNvSpPr/>
          <p:nvPr/>
        </p:nvSpPr>
        <p:spPr>
          <a:xfrm>
            <a:off x="5080688" y="1940142"/>
            <a:ext cx="245700" cy="5541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2" name="Google Shape;382;g3be0874d923_0_34"/>
          <p:cNvSpPr/>
          <p:nvPr/>
        </p:nvSpPr>
        <p:spPr>
          <a:xfrm>
            <a:off x="5785142" y="1235373"/>
            <a:ext cx="245700" cy="5541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3" name="Google Shape;383;g3be0874d923_0_34"/>
          <p:cNvSpPr txBox="1"/>
          <p:nvPr/>
        </p:nvSpPr>
        <p:spPr>
          <a:xfrm>
            <a:off x="5956431" y="1119874"/>
            <a:ext cx="4652700" cy="702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AutoNum type="arabicPeriod"/>
            </a:pPr>
            <a:r>
              <a:rPr lang="en-US" sz="1200" b="1">
                <a:solidFill>
                  <a:schemeClr val="dk1"/>
                </a:solidFill>
              </a:rPr>
              <a:t>Delivered an orthopaedics roadshow</a:t>
            </a:r>
            <a:endParaRPr sz="1200" b="1">
              <a:solidFill>
                <a:schemeClr val="dk1"/>
              </a:solidFill>
            </a:endParaRPr>
          </a:p>
          <a:p>
            <a:pPr marL="457200" lvl="0" indent="-304800" algn="l" rtl="0">
              <a:spcBef>
                <a:spcPts val="0"/>
              </a:spcBef>
              <a:spcAft>
                <a:spcPts val="0"/>
              </a:spcAft>
              <a:buClr>
                <a:schemeClr val="dk1"/>
              </a:buClr>
              <a:buSzPts val="1200"/>
              <a:buAutoNum type="arabicPeriod"/>
            </a:pPr>
            <a:r>
              <a:rPr lang="en-US" sz="1200" b="1">
                <a:solidFill>
                  <a:schemeClr val="dk1"/>
                </a:solidFill>
              </a:rPr>
              <a:t>Implemented weekly audits </a:t>
            </a:r>
            <a:endParaRPr sz="1200" b="1">
              <a:solidFill>
                <a:schemeClr val="dk1"/>
              </a:solidFill>
            </a:endParaRPr>
          </a:p>
          <a:p>
            <a:pPr marL="457200" lvl="0" indent="-304800" algn="l" rtl="0">
              <a:spcBef>
                <a:spcPts val="0"/>
              </a:spcBef>
              <a:spcAft>
                <a:spcPts val="0"/>
              </a:spcAft>
              <a:buClr>
                <a:schemeClr val="dk1"/>
              </a:buClr>
              <a:buSzPts val="1200"/>
              <a:buAutoNum type="arabicPeriod"/>
            </a:pPr>
            <a:r>
              <a:rPr lang="en-US" sz="1200" b="1">
                <a:solidFill>
                  <a:schemeClr val="dk1"/>
                </a:solidFill>
              </a:rPr>
              <a:t>Empowered ASP pharmacists to intervene with the surgical team to promote better practices</a:t>
            </a:r>
            <a:endParaRPr sz="1200" b="1">
              <a:solidFill>
                <a:schemeClr val="dk1"/>
              </a:solidFill>
            </a:endParaRPr>
          </a:p>
        </p:txBody>
      </p:sp>
      <p:sp>
        <p:nvSpPr>
          <p:cNvPr id="384" name="Google Shape;384;g3be0874d923_0_34"/>
          <p:cNvSpPr/>
          <p:nvPr/>
        </p:nvSpPr>
        <p:spPr>
          <a:xfrm>
            <a:off x="7205442" y="2931173"/>
            <a:ext cx="245700" cy="5541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5" name="Google Shape;385;g3be0874d923_0_34"/>
          <p:cNvSpPr txBox="1"/>
          <p:nvPr/>
        </p:nvSpPr>
        <p:spPr>
          <a:xfrm>
            <a:off x="7185604" y="2215150"/>
            <a:ext cx="13149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Revised departmental guideline </a:t>
            </a:r>
            <a:endParaRPr sz="1200" b="1">
              <a:solidFill>
                <a:schemeClr val="dk1"/>
              </a:solidFill>
            </a:endParaRPr>
          </a:p>
        </p:txBody>
      </p:sp>
      <p:sp>
        <p:nvSpPr>
          <p:cNvPr id="386" name="Google Shape;386;g3be0874d923_0_34"/>
          <p:cNvSpPr/>
          <p:nvPr/>
        </p:nvSpPr>
        <p:spPr>
          <a:xfrm>
            <a:off x="8659927" y="2453985"/>
            <a:ext cx="245700" cy="5541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7" name="Google Shape;387;g3be0874d923_0_34"/>
          <p:cNvSpPr txBox="1"/>
          <p:nvPr/>
        </p:nvSpPr>
        <p:spPr>
          <a:xfrm>
            <a:off x="8520473" y="1948344"/>
            <a:ext cx="3503700" cy="3795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AutoNum type="arabicPeriod"/>
            </a:pPr>
            <a:r>
              <a:rPr lang="en-US" sz="1200" b="1">
                <a:solidFill>
                  <a:schemeClr val="dk1"/>
                </a:solidFill>
              </a:rPr>
              <a:t>Developed a literature repository </a:t>
            </a:r>
            <a:endParaRPr sz="1200" b="1">
              <a:solidFill>
                <a:schemeClr val="dk1"/>
              </a:solidFill>
            </a:endParaRPr>
          </a:p>
          <a:p>
            <a:pPr marL="457200" lvl="0" indent="-304800" algn="l" rtl="0">
              <a:spcBef>
                <a:spcPts val="0"/>
              </a:spcBef>
              <a:spcAft>
                <a:spcPts val="0"/>
              </a:spcAft>
              <a:buClr>
                <a:schemeClr val="dk1"/>
              </a:buClr>
              <a:buSzPts val="1200"/>
              <a:buAutoNum type="arabicPeriod"/>
            </a:pPr>
            <a:r>
              <a:rPr lang="en-US" sz="1200" b="1">
                <a:solidFill>
                  <a:schemeClr val="dk1"/>
                </a:solidFill>
              </a:rPr>
              <a:t>Disseminated educational poster via NUHS desktop screensavers</a:t>
            </a:r>
            <a:endParaRPr sz="1200" b="1">
              <a:solidFill>
                <a:schemeClr val="dk1"/>
              </a:solidFill>
            </a:endParaRPr>
          </a:p>
        </p:txBody>
      </p:sp>
      <p:sp>
        <p:nvSpPr>
          <p:cNvPr id="388" name="Google Shape;388;g3be0874d923_0_34"/>
          <p:cNvSpPr/>
          <p:nvPr/>
        </p:nvSpPr>
        <p:spPr>
          <a:xfrm>
            <a:off x="10771261" y="3335244"/>
            <a:ext cx="245700" cy="5541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9" name="Google Shape;389;g3be0874d923_0_34"/>
          <p:cNvSpPr txBox="1"/>
          <p:nvPr/>
        </p:nvSpPr>
        <p:spPr>
          <a:xfrm>
            <a:off x="9864485" y="2730414"/>
            <a:ext cx="24654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Conducted a post-intervention survey with ASP pharmacists</a:t>
            </a:r>
            <a:endParaRPr sz="1200" b="1">
              <a:solidFill>
                <a:schemeClr val="dk1"/>
              </a:solidFill>
            </a:endParaRPr>
          </a:p>
        </p:txBody>
      </p:sp>
      <p:sp>
        <p:nvSpPr>
          <p:cNvPr id="390" name="Google Shape;390;g3be0874d923_0_34"/>
          <p:cNvSpPr txBox="1"/>
          <p:nvPr/>
        </p:nvSpPr>
        <p:spPr>
          <a:xfrm>
            <a:off x="2722695" y="4340900"/>
            <a:ext cx="17577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rPr>
              <a:t>Pre-intervention</a:t>
            </a:r>
            <a:endParaRPr sz="1200" b="1">
              <a:solidFill>
                <a:schemeClr val="dk1"/>
              </a:solidFill>
            </a:endParaRPr>
          </a:p>
        </p:txBody>
      </p:sp>
      <p:sp>
        <p:nvSpPr>
          <p:cNvPr id="391" name="Google Shape;391;g3be0874d923_0_34"/>
          <p:cNvSpPr txBox="1"/>
          <p:nvPr/>
        </p:nvSpPr>
        <p:spPr>
          <a:xfrm>
            <a:off x="7403920" y="4340900"/>
            <a:ext cx="1757700" cy="30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rPr>
              <a:t>Post-intervention</a:t>
            </a:r>
            <a:endParaRPr sz="1200" b="1">
              <a:solidFill>
                <a:schemeClr val="dk1"/>
              </a:solidFill>
            </a:endParaRPr>
          </a:p>
        </p:txBody>
      </p:sp>
      <p:cxnSp>
        <p:nvCxnSpPr>
          <p:cNvPr id="392" name="Google Shape;392;g3be0874d923_0_34"/>
          <p:cNvCxnSpPr/>
          <p:nvPr/>
        </p:nvCxnSpPr>
        <p:spPr>
          <a:xfrm>
            <a:off x="226363" y="647531"/>
            <a:ext cx="10025400" cy="0"/>
          </a:xfrm>
          <a:prstGeom prst="straightConnector1">
            <a:avLst/>
          </a:prstGeom>
          <a:noFill/>
          <a:ln w="19050" cap="flat" cmpd="sng">
            <a:solidFill>
              <a:srgbClr val="262626"/>
            </a:solidFill>
            <a:prstDash val="solid"/>
            <a:round/>
            <a:headEnd type="none" w="sm" len="sm"/>
            <a:tailEnd type="none" w="sm" len="sm"/>
          </a:ln>
        </p:spPr>
      </p:cxnSp>
      <p:sp>
        <p:nvSpPr>
          <p:cNvPr id="393" name="Google Shape;393;g3be0874d923_0_34"/>
          <p:cNvSpPr/>
          <p:nvPr/>
        </p:nvSpPr>
        <p:spPr>
          <a:xfrm>
            <a:off x="6524399" y="2906442"/>
            <a:ext cx="245700" cy="5541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4" name="Google Shape;394;g3be0874d923_0_34"/>
          <p:cNvSpPr txBox="1"/>
          <p:nvPr/>
        </p:nvSpPr>
        <p:spPr>
          <a:xfrm>
            <a:off x="5543025" y="2096100"/>
            <a:ext cx="1757700" cy="7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chemeClr val="dk1"/>
                </a:solidFill>
              </a:rPr>
              <a:t>Provided monthly report on inappropriate SAP choice, stratified by responsible subspeciality</a:t>
            </a:r>
            <a:endParaRPr sz="1100"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g3be0874d923_0_77" title="Screenshot 2026-01-29 at 10.16.16.png"/>
          <p:cNvPicPr preferRelativeResize="0"/>
          <p:nvPr/>
        </p:nvPicPr>
        <p:blipFill>
          <a:blip r:embed="rId3">
            <a:alphaModFix/>
          </a:blip>
          <a:stretch>
            <a:fillRect/>
          </a:stretch>
        </p:blipFill>
        <p:spPr>
          <a:xfrm>
            <a:off x="226424" y="757426"/>
            <a:ext cx="11238297" cy="4624050"/>
          </a:xfrm>
          <a:prstGeom prst="rect">
            <a:avLst/>
          </a:prstGeom>
          <a:noFill/>
          <a:ln>
            <a:noFill/>
          </a:ln>
        </p:spPr>
      </p:pic>
      <p:sp>
        <p:nvSpPr>
          <p:cNvPr id="401" name="Google Shape;401;g3be0874d923_0_77"/>
          <p:cNvSpPr txBox="1"/>
          <p:nvPr/>
        </p:nvSpPr>
        <p:spPr>
          <a:xfrm>
            <a:off x="352697" y="64109"/>
            <a:ext cx="118392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000" b="1">
                <a:solidFill>
                  <a:srgbClr val="262626"/>
                </a:solidFill>
                <a:latin typeface="Arial Black"/>
                <a:ea typeface="Arial Black"/>
                <a:cs typeface="Arial Black"/>
                <a:sym typeface="Arial Black"/>
              </a:rPr>
              <a:t>E. Benefits / Results (</a:t>
            </a:r>
            <a:r>
              <a:rPr lang="en-US" sz="3000" b="1">
                <a:solidFill>
                  <a:srgbClr val="0070C0"/>
                </a:solidFill>
                <a:latin typeface="Arial Black"/>
                <a:ea typeface="Arial Black"/>
                <a:cs typeface="Arial Black"/>
                <a:sym typeface="Arial Black"/>
              </a:rPr>
              <a:t>C</a:t>
            </a:r>
            <a:r>
              <a:rPr lang="en-US" sz="3000" b="1">
                <a:solidFill>
                  <a:srgbClr val="262626"/>
                </a:solidFill>
                <a:latin typeface="Arial Black"/>
                <a:ea typeface="Arial Black"/>
                <a:cs typeface="Arial Black"/>
                <a:sym typeface="Arial Black"/>
              </a:rPr>
              <a:t>HECK)</a:t>
            </a:r>
            <a:endParaRPr sz="1600">
              <a:solidFill>
                <a:srgbClr val="262626"/>
              </a:solidFill>
              <a:latin typeface="Arial"/>
              <a:ea typeface="Arial"/>
              <a:cs typeface="Arial"/>
              <a:sym typeface="Arial"/>
            </a:endParaRPr>
          </a:p>
        </p:txBody>
      </p:sp>
      <p:graphicFrame>
        <p:nvGraphicFramePr>
          <p:cNvPr id="402" name="Google Shape;402;g3be0874d923_0_77"/>
          <p:cNvGraphicFramePr/>
          <p:nvPr/>
        </p:nvGraphicFramePr>
        <p:xfrm>
          <a:off x="226413" y="5534154"/>
          <a:ext cx="11681375" cy="1280100"/>
        </p:xfrm>
        <a:graphic>
          <a:graphicData uri="http://schemas.openxmlformats.org/drawingml/2006/table">
            <a:tbl>
              <a:tblPr>
                <a:noFill/>
                <a:tableStyleId>{5A8FF910-8ECA-49E8-A2D4-34E1A0435648}</a:tableStyleId>
              </a:tblPr>
              <a:tblGrid>
                <a:gridCol w="3886625">
                  <a:extLst>
                    <a:ext uri="{9D8B030D-6E8A-4147-A177-3AD203B41FA5}">
                      <a16:colId xmlns:a16="http://schemas.microsoft.com/office/drawing/2014/main" val="20000"/>
                    </a:ext>
                  </a:extLst>
                </a:gridCol>
                <a:gridCol w="1218375">
                  <a:extLst>
                    <a:ext uri="{9D8B030D-6E8A-4147-A177-3AD203B41FA5}">
                      <a16:colId xmlns:a16="http://schemas.microsoft.com/office/drawing/2014/main" val="20001"/>
                    </a:ext>
                  </a:extLst>
                </a:gridCol>
                <a:gridCol w="1745100">
                  <a:extLst>
                    <a:ext uri="{9D8B030D-6E8A-4147-A177-3AD203B41FA5}">
                      <a16:colId xmlns:a16="http://schemas.microsoft.com/office/drawing/2014/main" val="20002"/>
                    </a:ext>
                  </a:extLst>
                </a:gridCol>
                <a:gridCol w="1830425">
                  <a:extLst>
                    <a:ext uri="{9D8B030D-6E8A-4147-A177-3AD203B41FA5}">
                      <a16:colId xmlns:a16="http://schemas.microsoft.com/office/drawing/2014/main" val="20003"/>
                    </a:ext>
                  </a:extLst>
                </a:gridCol>
                <a:gridCol w="1500425">
                  <a:extLst>
                    <a:ext uri="{9D8B030D-6E8A-4147-A177-3AD203B41FA5}">
                      <a16:colId xmlns:a16="http://schemas.microsoft.com/office/drawing/2014/main" val="20004"/>
                    </a:ext>
                  </a:extLst>
                </a:gridCol>
                <a:gridCol w="1500425">
                  <a:extLst>
                    <a:ext uri="{9D8B030D-6E8A-4147-A177-3AD203B41FA5}">
                      <a16:colId xmlns:a16="http://schemas.microsoft.com/office/drawing/2014/main" val="20005"/>
                    </a:ext>
                  </a:extLst>
                </a:gridCol>
              </a:tblGrid>
              <a:tr h="466250">
                <a:tc>
                  <a:txBody>
                    <a:bodyPr/>
                    <a:lstStyle/>
                    <a:p>
                      <a:pPr marL="0" lvl="0" indent="0" algn="l" rtl="0">
                        <a:spcBef>
                          <a:spcPts val="0"/>
                        </a:spcBef>
                        <a:spcAft>
                          <a:spcPts val="0"/>
                        </a:spcAft>
                        <a:buNone/>
                      </a:pP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t>Baseline</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t>Pre-intervention mean</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t>Post-intervention mean</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solidFill>
                            <a:schemeClr val="dk1"/>
                          </a:solidFill>
                        </a:rPr>
                        <a:t>Improvement sustained for three months</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b="1"/>
                        <a:t>Target</a:t>
                      </a:r>
                      <a:endParaRPr sz="1200" b="1"/>
                    </a:p>
                    <a:p>
                      <a:pPr marL="0" lvl="0" indent="0" algn="ctr" rtl="0">
                        <a:spcBef>
                          <a:spcPts val="0"/>
                        </a:spcBef>
                        <a:spcAft>
                          <a:spcPts val="0"/>
                        </a:spcAft>
                        <a:buNone/>
                      </a:pPr>
                      <a:r>
                        <a:rPr lang="en-US" sz="1200" b="1"/>
                        <a:t>exceeded</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12300">
                <a:tc>
                  <a:txBody>
                    <a:bodyPr/>
                    <a:lstStyle/>
                    <a:p>
                      <a:pPr marL="0" lvl="0" indent="0" algn="l" rtl="0">
                        <a:spcBef>
                          <a:spcPts val="0"/>
                        </a:spcBef>
                        <a:spcAft>
                          <a:spcPts val="0"/>
                        </a:spcAft>
                        <a:buNone/>
                      </a:pPr>
                      <a:r>
                        <a:rPr lang="en-US" sz="1200" b="1"/>
                        <a:t>Inappropriate duration of surgical antibiotic prophylaxis (%)</a:t>
                      </a:r>
                      <a:endParaRPr sz="1200" b="1"/>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37.0</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27.6</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11.0</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Yes</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200"/>
                        <a:t>Yes</a:t>
                      </a:r>
                      <a:endParaRPr sz="1200"/>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403" name="Google Shape;403;g3be0874d923_0_77"/>
          <p:cNvCxnSpPr/>
          <p:nvPr/>
        </p:nvCxnSpPr>
        <p:spPr>
          <a:xfrm>
            <a:off x="226363" y="647531"/>
            <a:ext cx="10025400" cy="0"/>
          </a:xfrm>
          <a:prstGeom prst="straightConnector1">
            <a:avLst/>
          </a:prstGeom>
          <a:noFill/>
          <a:ln w="19050" cap="flat" cmpd="sng">
            <a:solidFill>
              <a:srgbClr val="262626"/>
            </a:solidFill>
            <a:prstDash val="solid"/>
            <a:round/>
            <a:headEnd type="none" w="sm" len="sm"/>
            <a:tailEnd type="none" w="sm" len="sm"/>
          </a:ln>
        </p:spPr>
      </p:cxnSp>
      <p:sp>
        <p:nvSpPr>
          <p:cNvPr id="404" name="Google Shape;404;g3be0874d923_0_77"/>
          <p:cNvSpPr/>
          <p:nvPr/>
        </p:nvSpPr>
        <p:spPr>
          <a:xfrm>
            <a:off x="1393200" y="1222600"/>
            <a:ext cx="6863700" cy="3312600"/>
          </a:xfrm>
          <a:prstGeom prst="rect">
            <a:avLst/>
          </a:prstGeom>
          <a:solidFill>
            <a:srgbClr val="FF2510">
              <a:alpha val="22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5" name="Google Shape;405;g3be0874d923_0_77"/>
          <p:cNvSpPr/>
          <p:nvPr/>
        </p:nvSpPr>
        <p:spPr>
          <a:xfrm>
            <a:off x="8256900" y="1234850"/>
            <a:ext cx="713700" cy="3312600"/>
          </a:xfrm>
          <a:prstGeom prst="rect">
            <a:avLst/>
          </a:prstGeom>
          <a:solidFill>
            <a:srgbClr val="FFB300">
              <a:alpha val="107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6" name="Google Shape;406;g3be0874d923_0_77"/>
          <p:cNvSpPr/>
          <p:nvPr/>
        </p:nvSpPr>
        <p:spPr>
          <a:xfrm>
            <a:off x="8970600" y="1222600"/>
            <a:ext cx="2494200" cy="3312600"/>
          </a:xfrm>
          <a:prstGeom prst="rect">
            <a:avLst/>
          </a:prstGeom>
          <a:solidFill>
            <a:srgbClr val="A5E6BA">
              <a:alpha val="22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7" name="Google Shape;407;g3be0874d923_0_77"/>
          <p:cNvSpPr/>
          <p:nvPr/>
        </p:nvSpPr>
        <p:spPr>
          <a:xfrm>
            <a:off x="5229957" y="2012809"/>
            <a:ext cx="245700" cy="5541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8" name="Google Shape;408;g3be0874d923_0_77"/>
          <p:cNvSpPr txBox="1"/>
          <p:nvPr/>
        </p:nvSpPr>
        <p:spPr>
          <a:xfrm>
            <a:off x="3539354" y="1474531"/>
            <a:ext cx="20460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Conducted a pre-intervention survey with ASP pharmacists </a:t>
            </a:r>
            <a:endParaRPr sz="1200" b="1">
              <a:solidFill>
                <a:schemeClr val="dk1"/>
              </a:solidFill>
            </a:endParaRPr>
          </a:p>
        </p:txBody>
      </p:sp>
      <p:sp>
        <p:nvSpPr>
          <p:cNvPr id="409" name="Google Shape;409;g3be0874d923_0_77"/>
          <p:cNvSpPr/>
          <p:nvPr/>
        </p:nvSpPr>
        <p:spPr>
          <a:xfrm>
            <a:off x="8110050" y="1795724"/>
            <a:ext cx="245700" cy="5541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0" name="Google Shape;410;g3be0874d923_0_77"/>
          <p:cNvSpPr txBox="1"/>
          <p:nvPr/>
        </p:nvSpPr>
        <p:spPr>
          <a:xfrm>
            <a:off x="5683050" y="1123085"/>
            <a:ext cx="2672700" cy="830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AutoNum type="arabicPeriod"/>
            </a:pPr>
            <a:r>
              <a:rPr lang="en-US" sz="1200" b="1">
                <a:solidFill>
                  <a:schemeClr val="dk1"/>
                </a:solidFill>
              </a:rPr>
              <a:t>Delivered an otolaryngology roadshow</a:t>
            </a:r>
            <a:endParaRPr sz="1200" b="1">
              <a:solidFill>
                <a:schemeClr val="dk1"/>
              </a:solidFill>
            </a:endParaRPr>
          </a:p>
          <a:p>
            <a:pPr marL="457200" lvl="0" indent="-304800" algn="l" rtl="0">
              <a:spcBef>
                <a:spcPts val="0"/>
              </a:spcBef>
              <a:spcAft>
                <a:spcPts val="0"/>
              </a:spcAft>
              <a:buClr>
                <a:schemeClr val="dk1"/>
              </a:buClr>
              <a:buSzPts val="1200"/>
              <a:buAutoNum type="arabicPeriod"/>
            </a:pPr>
            <a:r>
              <a:rPr lang="en-US" sz="1200" b="1">
                <a:solidFill>
                  <a:schemeClr val="dk1"/>
                </a:solidFill>
              </a:rPr>
              <a:t>Implemented weekly audits </a:t>
            </a:r>
            <a:endParaRPr sz="1200" b="1">
              <a:solidFill>
                <a:schemeClr val="dk1"/>
              </a:solidFill>
            </a:endParaRPr>
          </a:p>
          <a:p>
            <a:pPr marL="457200" lvl="0" indent="-304800" algn="l" rtl="0">
              <a:spcBef>
                <a:spcPts val="0"/>
              </a:spcBef>
              <a:spcAft>
                <a:spcPts val="0"/>
              </a:spcAft>
              <a:buClr>
                <a:schemeClr val="dk1"/>
              </a:buClr>
              <a:buSzPts val="1200"/>
              <a:buAutoNum type="arabicPeriod"/>
            </a:pPr>
            <a:r>
              <a:rPr lang="en-US" sz="1200" b="1">
                <a:solidFill>
                  <a:schemeClr val="dk1"/>
                </a:solidFill>
              </a:rPr>
              <a:t>Empowered ASP pharmacists to intervene with the surgical team to promote better practices</a:t>
            </a:r>
            <a:endParaRPr sz="1200" b="1">
              <a:solidFill>
                <a:schemeClr val="dk1"/>
              </a:solidFill>
            </a:endParaRPr>
          </a:p>
        </p:txBody>
      </p:sp>
      <p:sp>
        <p:nvSpPr>
          <p:cNvPr id="411" name="Google Shape;411;g3be0874d923_0_77"/>
          <p:cNvSpPr/>
          <p:nvPr/>
        </p:nvSpPr>
        <p:spPr>
          <a:xfrm>
            <a:off x="8839766" y="2902852"/>
            <a:ext cx="245700" cy="5541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2" name="Google Shape;412;g3be0874d923_0_77"/>
          <p:cNvSpPr txBox="1"/>
          <p:nvPr/>
        </p:nvSpPr>
        <p:spPr>
          <a:xfrm>
            <a:off x="8463650" y="1307519"/>
            <a:ext cx="3172200" cy="1280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AutoNum type="arabicPeriod"/>
            </a:pPr>
            <a:r>
              <a:rPr lang="en-US" sz="1200" b="1">
                <a:solidFill>
                  <a:schemeClr val="dk1"/>
                </a:solidFill>
              </a:rPr>
              <a:t>Developed a literature repository </a:t>
            </a:r>
            <a:endParaRPr sz="1200" b="1">
              <a:solidFill>
                <a:schemeClr val="dk1"/>
              </a:solidFill>
            </a:endParaRPr>
          </a:p>
          <a:p>
            <a:pPr marL="457200" lvl="0" indent="-304800" algn="l" rtl="0">
              <a:spcBef>
                <a:spcPts val="0"/>
              </a:spcBef>
              <a:spcAft>
                <a:spcPts val="0"/>
              </a:spcAft>
              <a:buClr>
                <a:schemeClr val="dk1"/>
              </a:buClr>
              <a:buSzPts val="1200"/>
              <a:buAutoNum type="arabicPeriod"/>
            </a:pPr>
            <a:r>
              <a:rPr lang="en-US" sz="1200" b="1">
                <a:solidFill>
                  <a:schemeClr val="dk1"/>
                </a:solidFill>
              </a:rPr>
              <a:t>Disseminated educational poster via NUHS desktop screensavers</a:t>
            </a:r>
            <a:endParaRPr sz="1200" b="1">
              <a:solidFill>
                <a:schemeClr val="dk1"/>
              </a:solidFill>
            </a:endParaRPr>
          </a:p>
          <a:p>
            <a:pPr marL="457200" lvl="0" indent="-304800" algn="l" rtl="0">
              <a:spcBef>
                <a:spcPts val="0"/>
              </a:spcBef>
              <a:spcAft>
                <a:spcPts val="0"/>
              </a:spcAft>
              <a:buClr>
                <a:schemeClr val="dk1"/>
              </a:buClr>
              <a:buSzPts val="1200"/>
              <a:buAutoNum type="arabicPeriod"/>
            </a:pPr>
            <a:r>
              <a:rPr lang="en-US" sz="1200" b="1">
                <a:solidFill>
                  <a:schemeClr val="dk1"/>
                </a:solidFill>
              </a:rPr>
              <a:t>Provided monthly report on inappropriate SAP choice, stratified by responsible subspeciality</a:t>
            </a:r>
            <a:endParaRPr sz="1200" b="1">
              <a:solidFill>
                <a:schemeClr val="dk1"/>
              </a:solidFill>
            </a:endParaRPr>
          </a:p>
          <a:p>
            <a:pPr marL="0" lvl="0" indent="0" algn="l" rtl="0">
              <a:spcBef>
                <a:spcPts val="0"/>
              </a:spcBef>
              <a:spcAft>
                <a:spcPts val="0"/>
              </a:spcAft>
              <a:buNone/>
            </a:pPr>
            <a:endParaRPr sz="1200" b="1">
              <a:solidFill>
                <a:schemeClr val="dk1"/>
              </a:solidFill>
            </a:endParaRPr>
          </a:p>
        </p:txBody>
      </p:sp>
      <p:sp>
        <p:nvSpPr>
          <p:cNvPr id="413" name="Google Shape;413;g3be0874d923_0_77"/>
          <p:cNvSpPr/>
          <p:nvPr/>
        </p:nvSpPr>
        <p:spPr>
          <a:xfrm>
            <a:off x="10311749" y="3049499"/>
            <a:ext cx="245700" cy="3795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4" name="Google Shape;414;g3be0874d923_0_77"/>
          <p:cNvSpPr txBox="1"/>
          <p:nvPr/>
        </p:nvSpPr>
        <p:spPr>
          <a:xfrm>
            <a:off x="9156739" y="2682170"/>
            <a:ext cx="2123700" cy="7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Revised departmental guideline </a:t>
            </a:r>
            <a:endParaRPr sz="1200" b="1">
              <a:solidFill>
                <a:schemeClr val="dk1"/>
              </a:solidFill>
            </a:endParaRPr>
          </a:p>
        </p:txBody>
      </p:sp>
      <p:sp>
        <p:nvSpPr>
          <p:cNvPr id="415" name="Google Shape;415;g3be0874d923_0_77"/>
          <p:cNvSpPr/>
          <p:nvPr/>
        </p:nvSpPr>
        <p:spPr>
          <a:xfrm>
            <a:off x="11001800" y="3178539"/>
            <a:ext cx="245700" cy="379500"/>
          </a:xfrm>
          <a:prstGeom prst="downArrow">
            <a:avLst>
              <a:gd name="adj1" fmla="val 50000"/>
              <a:gd name="adj2" fmla="val 50000"/>
            </a:avLst>
          </a:prstGeom>
          <a:solidFill>
            <a:srgbClr val="FF2510"/>
          </a:solidFill>
          <a:ln w="9525" cap="flat" cmpd="sng">
            <a:solidFill>
              <a:srgbClr val="FF251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6" name="Google Shape;416;g3be0874d923_0_77"/>
          <p:cNvSpPr txBox="1"/>
          <p:nvPr/>
        </p:nvSpPr>
        <p:spPr>
          <a:xfrm>
            <a:off x="10833784" y="2285920"/>
            <a:ext cx="1520700" cy="7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Conducted a post-intervention survey with ASP pharmacists</a:t>
            </a:r>
            <a:endParaRPr sz="1200" b="1">
              <a:solidFill>
                <a:schemeClr val="dk1"/>
              </a:solidFill>
            </a:endParaRPr>
          </a:p>
        </p:txBody>
      </p:sp>
      <p:cxnSp>
        <p:nvCxnSpPr>
          <p:cNvPr id="417" name="Google Shape;417;g3be0874d923_0_77"/>
          <p:cNvCxnSpPr/>
          <p:nvPr/>
        </p:nvCxnSpPr>
        <p:spPr>
          <a:xfrm rot="10800000" flipH="1">
            <a:off x="811654" y="3389843"/>
            <a:ext cx="10711500" cy="16800"/>
          </a:xfrm>
          <a:prstGeom prst="straightConnector1">
            <a:avLst/>
          </a:prstGeom>
          <a:noFill/>
          <a:ln w="19050" cap="flat" cmpd="sng">
            <a:solidFill>
              <a:schemeClr val="dk1"/>
            </a:solidFill>
            <a:prstDash val="dot"/>
            <a:round/>
            <a:headEnd type="none" w="med" len="med"/>
            <a:tailEnd type="none" w="med" len="med"/>
          </a:ln>
        </p:spPr>
      </p:cxnSp>
      <p:sp>
        <p:nvSpPr>
          <p:cNvPr id="418" name="Google Shape;418;g3be0874d923_0_77"/>
          <p:cNvSpPr txBox="1"/>
          <p:nvPr/>
        </p:nvSpPr>
        <p:spPr>
          <a:xfrm>
            <a:off x="930144" y="3064266"/>
            <a:ext cx="1575311" cy="3283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chemeClr val="dk1"/>
                </a:solidFill>
              </a:rPr>
              <a:t>Target: 18.5%</a:t>
            </a:r>
            <a:endParaRPr sz="1200" b="1"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3be00b931b4_0_45"/>
          <p:cNvSpPr txBox="1"/>
          <p:nvPr/>
        </p:nvSpPr>
        <p:spPr>
          <a:xfrm>
            <a:off x="226422" y="109309"/>
            <a:ext cx="118392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000" b="1">
                <a:solidFill>
                  <a:srgbClr val="262626"/>
                </a:solidFill>
                <a:latin typeface="Arial Black"/>
                <a:ea typeface="Arial Black"/>
                <a:cs typeface="Arial Black"/>
                <a:sym typeface="Arial Black"/>
              </a:rPr>
              <a:t>E. Benefits / Results (</a:t>
            </a:r>
            <a:r>
              <a:rPr lang="en-US" sz="3000" b="1">
                <a:solidFill>
                  <a:srgbClr val="0070C0"/>
                </a:solidFill>
                <a:latin typeface="Arial Black"/>
                <a:ea typeface="Arial Black"/>
                <a:cs typeface="Arial Black"/>
                <a:sym typeface="Arial Black"/>
              </a:rPr>
              <a:t>C</a:t>
            </a:r>
            <a:r>
              <a:rPr lang="en-US" sz="3000" b="1">
                <a:solidFill>
                  <a:srgbClr val="262626"/>
                </a:solidFill>
                <a:latin typeface="Arial Black"/>
                <a:ea typeface="Arial Black"/>
                <a:cs typeface="Arial Black"/>
                <a:sym typeface="Arial Black"/>
              </a:rPr>
              <a:t>HECK)</a:t>
            </a:r>
            <a:endParaRPr sz="1600">
              <a:solidFill>
                <a:srgbClr val="262626"/>
              </a:solidFill>
              <a:latin typeface="Arial"/>
              <a:ea typeface="Arial"/>
              <a:cs typeface="Arial"/>
              <a:sym typeface="Arial"/>
            </a:endParaRPr>
          </a:p>
        </p:txBody>
      </p:sp>
      <p:sp>
        <p:nvSpPr>
          <p:cNvPr id="425" name="Google Shape;425;g3be00b931b4_0_45"/>
          <p:cNvSpPr txBox="1"/>
          <p:nvPr/>
        </p:nvSpPr>
        <p:spPr>
          <a:xfrm>
            <a:off x="226426" y="817040"/>
            <a:ext cx="11601600" cy="3387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200">
                <a:solidFill>
                  <a:schemeClr val="dk1"/>
                </a:solidFill>
              </a:rPr>
              <a:t>Projected cost saving for reduced surgical antibiotic prophylaxis duration*</a:t>
            </a:r>
            <a:endParaRPr sz="2200">
              <a:solidFill>
                <a:schemeClr val="dk1"/>
              </a:solidFill>
            </a:endParaRPr>
          </a:p>
        </p:txBody>
      </p:sp>
      <p:sp>
        <p:nvSpPr>
          <p:cNvPr id="426" name="Google Shape;426;g3be00b931b4_0_45"/>
          <p:cNvSpPr txBox="1"/>
          <p:nvPr/>
        </p:nvSpPr>
        <p:spPr>
          <a:xfrm>
            <a:off x="5125976" y="1370888"/>
            <a:ext cx="6702000" cy="15699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700">
                <a:solidFill>
                  <a:schemeClr val="dk1"/>
                </a:solidFill>
              </a:rPr>
              <a:t>*Projected cost based on:</a:t>
            </a:r>
            <a:endParaRPr sz="1700">
              <a:solidFill>
                <a:schemeClr val="dk1"/>
              </a:solidFill>
            </a:endParaRPr>
          </a:p>
          <a:p>
            <a:pPr marL="342900" marR="0" lvl="0" indent="-349250" algn="l" rtl="0">
              <a:spcBef>
                <a:spcPts val="0"/>
              </a:spcBef>
              <a:spcAft>
                <a:spcPts val="0"/>
              </a:spcAft>
              <a:buClr>
                <a:schemeClr val="dk1"/>
              </a:buClr>
              <a:buSzPts val="1700"/>
              <a:buAutoNum type="arabicPeriod"/>
            </a:pPr>
            <a:r>
              <a:rPr lang="en-US" sz="1700">
                <a:solidFill>
                  <a:schemeClr val="dk1"/>
                </a:solidFill>
              </a:rPr>
              <a:t>Augmentin $0.40/tab for 7 days (prolonged SAP course)</a:t>
            </a:r>
            <a:endParaRPr sz="1700">
              <a:solidFill>
                <a:schemeClr val="dk1"/>
              </a:solidFill>
            </a:endParaRPr>
          </a:p>
          <a:p>
            <a:pPr marL="342900" marR="0" lvl="0" indent="-349250" algn="l" rtl="0">
              <a:spcBef>
                <a:spcPts val="0"/>
              </a:spcBef>
              <a:spcAft>
                <a:spcPts val="0"/>
              </a:spcAft>
              <a:buClr>
                <a:schemeClr val="dk1"/>
              </a:buClr>
              <a:buSzPts val="1700"/>
              <a:buAutoNum type="arabicPeriod"/>
            </a:pPr>
            <a:r>
              <a:rPr lang="en-US" sz="1700">
                <a:solidFill>
                  <a:schemeClr val="dk1"/>
                </a:solidFill>
              </a:rPr>
              <a:t>Improvement of prolonged SAP from 30% to 15%</a:t>
            </a:r>
            <a:endParaRPr sz="1700">
              <a:solidFill>
                <a:schemeClr val="dk1"/>
              </a:solidFill>
            </a:endParaRPr>
          </a:p>
          <a:p>
            <a:pPr marL="342900" marR="0" lvl="0" indent="-349250" algn="l" rtl="0">
              <a:spcBef>
                <a:spcPts val="0"/>
              </a:spcBef>
              <a:spcAft>
                <a:spcPts val="0"/>
              </a:spcAft>
              <a:buClr>
                <a:schemeClr val="dk1"/>
              </a:buClr>
              <a:buSzPts val="1700"/>
              <a:buAutoNum type="arabicPeriod"/>
            </a:pPr>
            <a:r>
              <a:rPr lang="en-US" sz="1700">
                <a:solidFill>
                  <a:schemeClr val="dk1"/>
                </a:solidFill>
              </a:rPr>
              <a:t>Time spent on each SAP case: 30 minutes </a:t>
            </a:r>
            <a:endParaRPr sz="1700">
              <a:solidFill>
                <a:schemeClr val="dk1"/>
              </a:solidFill>
            </a:endParaRPr>
          </a:p>
          <a:p>
            <a:pPr marL="342900" marR="0" lvl="0" indent="-349250" algn="l" rtl="0">
              <a:spcBef>
                <a:spcPts val="0"/>
              </a:spcBef>
              <a:spcAft>
                <a:spcPts val="0"/>
              </a:spcAft>
              <a:buClr>
                <a:schemeClr val="dk1"/>
              </a:buClr>
              <a:buSzPts val="1700"/>
              <a:buAutoNum type="arabicPeriod"/>
            </a:pPr>
            <a:r>
              <a:rPr lang="en-US" sz="1700">
                <a:solidFill>
                  <a:schemeClr val="dk1"/>
                </a:solidFill>
              </a:rPr>
              <a:t>Average total manpower cost of $250/hour for ASP consultants, surgeons, and pharmacists.</a:t>
            </a:r>
            <a:endParaRPr sz="1700">
              <a:solidFill>
                <a:schemeClr val="dk1"/>
              </a:solidFill>
            </a:endParaRPr>
          </a:p>
        </p:txBody>
      </p:sp>
      <p:sp>
        <p:nvSpPr>
          <p:cNvPr id="427" name="Google Shape;427;g3be00b931b4_0_45"/>
          <p:cNvSpPr/>
          <p:nvPr/>
        </p:nvSpPr>
        <p:spPr>
          <a:xfrm>
            <a:off x="226425" y="1540250"/>
            <a:ext cx="3966900" cy="1096200"/>
          </a:xfrm>
          <a:prstGeom prst="rect">
            <a:avLst/>
          </a:prstGeom>
          <a:solidFill>
            <a:srgbClr val="F8F5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Drug cost saved</a:t>
            </a:r>
            <a:endParaRPr sz="1700" b="1"/>
          </a:p>
          <a:p>
            <a:pPr marL="0" lvl="0" indent="0" algn="ctr" rtl="0">
              <a:spcBef>
                <a:spcPts val="0"/>
              </a:spcBef>
              <a:spcAft>
                <a:spcPts val="0"/>
              </a:spcAft>
              <a:buNone/>
            </a:pPr>
            <a:br>
              <a:rPr lang="en-US" sz="1700" b="1"/>
            </a:br>
            <a:r>
              <a:rPr lang="en-US" sz="1700" b="1"/>
              <a:t>$320/ month</a:t>
            </a:r>
            <a:endParaRPr sz="1700" b="1"/>
          </a:p>
        </p:txBody>
      </p:sp>
      <p:sp>
        <p:nvSpPr>
          <p:cNvPr id="428" name="Google Shape;428;g3be00b931b4_0_45"/>
          <p:cNvSpPr/>
          <p:nvPr/>
        </p:nvSpPr>
        <p:spPr>
          <a:xfrm>
            <a:off x="226425" y="2905525"/>
            <a:ext cx="3966900" cy="1096200"/>
          </a:xfrm>
          <a:prstGeom prst="rect">
            <a:avLst/>
          </a:prstGeom>
          <a:solidFill>
            <a:srgbClr val="F2E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Manpower saved </a:t>
            </a:r>
            <a:endParaRPr sz="1700" b="1"/>
          </a:p>
          <a:p>
            <a:pPr marL="0" lvl="0" indent="0" algn="ctr" rtl="0">
              <a:spcBef>
                <a:spcPts val="0"/>
              </a:spcBef>
              <a:spcAft>
                <a:spcPts val="0"/>
              </a:spcAft>
              <a:buNone/>
            </a:pPr>
            <a:endParaRPr sz="1700" b="1"/>
          </a:p>
          <a:p>
            <a:pPr marL="0" lvl="0" indent="0" algn="ctr" rtl="0">
              <a:spcBef>
                <a:spcPts val="0"/>
              </a:spcBef>
              <a:spcAft>
                <a:spcPts val="0"/>
              </a:spcAft>
              <a:buNone/>
            </a:pPr>
            <a:r>
              <a:rPr lang="en-US" sz="1700" b="1"/>
              <a:t>$4750/month</a:t>
            </a:r>
            <a:endParaRPr sz="1700" b="1"/>
          </a:p>
        </p:txBody>
      </p:sp>
      <p:sp>
        <p:nvSpPr>
          <p:cNvPr id="429" name="Google Shape;429;g3be00b931b4_0_45"/>
          <p:cNvSpPr/>
          <p:nvPr/>
        </p:nvSpPr>
        <p:spPr>
          <a:xfrm>
            <a:off x="226425" y="4270800"/>
            <a:ext cx="3966900" cy="1096200"/>
          </a:xfrm>
          <a:prstGeom prst="rect">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Total monthly savings</a:t>
            </a:r>
            <a:endParaRPr sz="1700" b="1"/>
          </a:p>
          <a:p>
            <a:pPr marL="0" lvl="0" indent="0" algn="ctr" rtl="0">
              <a:spcBef>
                <a:spcPts val="0"/>
              </a:spcBef>
              <a:spcAft>
                <a:spcPts val="0"/>
              </a:spcAft>
              <a:buNone/>
            </a:pPr>
            <a:endParaRPr sz="1700" b="1"/>
          </a:p>
          <a:p>
            <a:pPr marL="0" lvl="0" indent="0" algn="ctr" rtl="0">
              <a:spcBef>
                <a:spcPts val="0"/>
              </a:spcBef>
              <a:spcAft>
                <a:spcPts val="0"/>
              </a:spcAft>
              <a:buNone/>
            </a:pPr>
            <a:r>
              <a:rPr lang="en-US" sz="1700" b="1"/>
              <a:t>$5070 </a:t>
            </a:r>
            <a:endParaRPr sz="1700"/>
          </a:p>
        </p:txBody>
      </p:sp>
      <p:sp>
        <p:nvSpPr>
          <p:cNvPr id="430" name="Google Shape;430;g3be00b931b4_0_45"/>
          <p:cNvSpPr/>
          <p:nvPr/>
        </p:nvSpPr>
        <p:spPr>
          <a:xfrm>
            <a:off x="226425" y="5636075"/>
            <a:ext cx="3966900" cy="1096200"/>
          </a:xfrm>
          <a:prstGeom prst="rect">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Total yearly savings </a:t>
            </a:r>
            <a:endParaRPr sz="1700" b="1"/>
          </a:p>
          <a:p>
            <a:pPr marL="0" lvl="0" indent="0" algn="ctr" rtl="0">
              <a:spcBef>
                <a:spcPts val="0"/>
              </a:spcBef>
              <a:spcAft>
                <a:spcPts val="0"/>
              </a:spcAft>
              <a:buNone/>
            </a:pPr>
            <a:endParaRPr sz="1700" b="1"/>
          </a:p>
          <a:p>
            <a:pPr marL="0" lvl="0" indent="0" algn="ctr" rtl="0">
              <a:spcBef>
                <a:spcPts val="0"/>
              </a:spcBef>
              <a:spcAft>
                <a:spcPts val="0"/>
              </a:spcAft>
              <a:buNone/>
            </a:pPr>
            <a:r>
              <a:rPr lang="en-US" sz="1700" b="1"/>
              <a:t>$60, 840</a:t>
            </a:r>
            <a:endParaRPr sz="1700" b="1"/>
          </a:p>
        </p:txBody>
      </p:sp>
      <p:sp>
        <p:nvSpPr>
          <p:cNvPr id="431" name="Google Shape;431;g3be00b931b4_0_45"/>
          <p:cNvSpPr txBox="1">
            <a:spLocks noGrp="1"/>
          </p:cNvSpPr>
          <p:nvPr>
            <p:ph type="title" idx="4294967295"/>
          </p:nvPr>
        </p:nvSpPr>
        <p:spPr>
          <a:xfrm>
            <a:off x="5125975" y="2911829"/>
            <a:ext cx="6825000" cy="89520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chemeClr val="dk1"/>
              </a:buClr>
              <a:buSzPts val="2300"/>
              <a:buFont typeface="Quattrocento Sans"/>
              <a:buNone/>
            </a:pPr>
            <a:r>
              <a:rPr lang="en-US" sz="1800" b="1">
                <a:latin typeface="Arial"/>
                <a:ea typeface="Arial"/>
                <a:cs typeface="Arial"/>
                <a:sym typeface="Arial"/>
              </a:rPr>
              <a:t>Average duration of </a:t>
            </a:r>
            <a:r>
              <a:rPr lang="en-US" sz="1800" b="1">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prophylactic</a:t>
            </a:r>
            <a:r>
              <a:rPr lang="en-US" sz="1800" b="1">
                <a:latin typeface="Arial"/>
                <a:ea typeface="Arial"/>
                <a:cs typeface="Arial"/>
                <a:sym typeface="Arial"/>
              </a:rPr>
              <a:t> antibiotics prescribed for orthopaedic and otolaryngology surgeries</a:t>
            </a:r>
            <a:endParaRPr sz="1800" b="1">
              <a:latin typeface="Arial"/>
              <a:ea typeface="Arial"/>
              <a:cs typeface="Arial"/>
              <a:sym typeface="Arial"/>
            </a:endParaRPr>
          </a:p>
        </p:txBody>
      </p:sp>
      <p:graphicFrame>
        <p:nvGraphicFramePr>
          <p:cNvPr id="432" name="Google Shape;432;g3be00b931b4_0_45"/>
          <p:cNvGraphicFramePr/>
          <p:nvPr/>
        </p:nvGraphicFramePr>
        <p:xfrm>
          <a:off x="5125976" y="3733758"/>
          <a:ext cx="6701900" cy="2895510"/>
        </p:xfrm>
        <a:graphic>
          <a:graphicData uri="http://schemas.openxmlformats.org/drawingml/2006/table">
            <a:tbl>
              <a:tblPr>
                <a:noFill/>
                <a:tableStyleId>{5A8FF910-8ECA-49E8-A2D4-34E1A0435648}</a:tableStyleId>
              </a:tblPr>
              <a:tblGrid>
                <a:gridCol w="2473200">
                  <a:extLst>
                    <a:ext uri="{9D8B030D-6E8A-4147-A177-3AD203B41FA5}">
                      <a16:colId xmlns:a16="http://schemas.microsoft.com/office/drawing/2014/main" val="20000"/>
                    </a:ext>
                  </a:extLst>
                </a:gridCol>
                <a:gridCol w="2146925">
                  <a:extLst>
                    <a:ext uri="{9D8B030D-6E8A-4147-A177-3AD203B41FA5}">
                      <a16:colId xmlns:a16="http://schemas.microsoft.com/office/drawing/2014/main" val="20001"/>
                    </a:ext>
                  </a:extLst>
                </a:gridCol>
                <a:gridCol w="20817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US" b="1"/>
                        <a:t>Pre-QIP</a:t>
                      </a:r>
                      <a:endParaRPr b="1"/>
                    </a:p>
                  </a:txBody>
                  <a:tcPr marL="91425" marR="91425" marT="91425" marB="91425"/>
                </a:tc>
                <a:tc>
                  <a:txBody>
                    <a:bodyPr/>
                    <a:lstStyle/>
                    <a:p>
                      <a:pPr marL="0" lvl="0" indent="0" algn="ctr" rtl="0">
                        <a:spcBef>
                          <a:spcPts val="0"/>
                        </a:spcBef>
                        <a:spcAft>
                          <a:spcPts val="0"/>
                        </a:spcAft>
                        <a:buNone/>
                      </a:pPr>
                      <a:r>
                        <a:rPr lang="en-US" b="1"/>
                        <a:t>Post-QIP</a:t>
                      </a:r>
                      <a:endParaRPr b="1"/>
                    </a:p>
                  </a:txBody>
                  <a:tcPr marL="91425" marR="91425" marT="91425" marB="91425"/>
                </a:tc>
                <a:extLst>
                  <a:ext uri="{0D108BD9-81ED-4DB2-BD59-A6C34878D82A}">
                    <a16:rowId xmlns:a16="http://schemas.microsoft.com/office/drawing/2014/main" val="10000"/>
                  </a:ext>
                </a:extLst>
              </a:tr>
              <a:tr h="1237050">
                <a:tc>
                  <a:txBody>
                    <a:bodyPr/>
                    <a:lstStyle/>
                    <a:p>
                      <a:pPr marL="0" lvl="0" indent="0" algn="l" rtl="0">
                        <a:spcBef>
                          <a:spcPts val="0"/>
                        </a:spcBef>
                        <a:spcAft>
                          <a:spcPts val="0"/>
                        </a:spcAft>
                        <a:buNone/>
                      </a:pPr>
                      <a:r>
                        <a:rPr lang="en-US" b="1"/>
                        <a:t>Average duration of surgical antibiotic prophylactic for elective orthopaedic surgeries (days)</a:t>
                      </a:r>
                      <a:endParaRPr b="1"/>
                    </a:p>
                  </a:txBody>
                  <a:tcPr marL="91425" marR="91425" marT="91425" marB="91425"/>
                </a:tc>
                <a:tc>
                  <a:txBody>
                    <a:bodyPr/>
                    <a:lstStyle/>
                    <a:p>
                      <a:pPr marL="0" lvl="0" indent="0" algn="ctr" rtl="0">
                        <a:spcBef>
                          <a:spcPts val="0"/>
                        </a:spcBef>
                        <a:spcAft>
                          <a:spcPts val="0"/>
                        </a:spcAft>
                        <a:buNone/>
                      </a:pPr>
                      <a:r>
                        <a:rPr lang="en-US"/>
                        <a:t>6.39</a:t>
                      </a:r>
                      <a:endParaRPr/>
                    </a:p>
                  </a:txBody>
                  <a:tcPr marL="91425" marR="91425" marT="91425" marB="91425"/>
                </a:tc>
                <a:tc>
                  <a:txBody>
                    <a:bodyPr/>
                    <a:lstStyle/>
                    <a:p>
                      <a:pPr marL="0" lvl="0" indent="0" algn="ctr" rtl="0">
                        <a:spcBef>
                          <a:spcPts val="0"/>
                        </a:spcBef>
                        <a:spcAft>
                          <a:spcPts val="0"/>
                        </a:spcAft>
                        <a:buNone/>
                      </a:pPr>
                      <a:r>
                        <a:rPr lang="en-US"/>
                        <a:t>2.15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US" b="1">
                          <a:solidFill>
                            <a:schemeClr val="dk1"/>
                          </a:solidFill>
                        </a:rPr>
                        <a:t>Average duration of surgical antibiotic prophylactic for elective otolaryngology surgeries (days)</a:t>
                      </a:r>
                      <a:endParaRPr b="1"/>
                    </a:p>
                  </a:txBody>
                  <a:tcPr marL="91425" marR="91425" marT="91425" marB="91425"/>
                </a:tc>
                <a:tc>
                  <a:txBody>
                    <a:bodyPr/>
                    <a:lstStyle/>
                    <a:p>
                      <a:pPr marL="0" lvl="0" indent="0" algn="ctr" rtl="0">
                        <a:spcBef>
                          <a:spcPts val="0"/>
                        </a:spcBef>
                        <a:spcAft>
                          <a:spcPts val="0"/>
                        </a:spcAft>
                        <a:buNone/>
                      </a:pPr>
                      <a:r>
                        <a:rPr lang="en-US"/>
                        <a:t>7.81</a:t>
                      </a:r>
                      <a:endParaRPr/>
                    </a:p>
                  </a:txBody>
                  <a:tcPr marL="91425" marR="91425" marT="91425" marB="91425"/>
                </a:tc>
                <a:tc>
                  <a:txBody>
                    <a:bodyPr/>
                    <a:lstStyle/>
                    <a:p>
                      <a:pPr marL="0" lvl="0" indent="0" algn="ctr" rtl="0">
                        <a:spcBef>
                          <a:spcPts val="0"/>
                        </a:spcBef>
                        <a:spcAft>
                          <a:spcPts val="0"/>
                        </a:spcAft>
                        <a:buNone/>
                      </a:pPr>
                      <a:r>
                        <a:rPr lang="en-US"/>
                        <a:t>1.38</a:t>
                      </a:r>
                      <a:endParaRPr/>
                    </a:p>
                  </a:txBody>
                  <a:tcPr marL="91425" marR="91425" marT="91425" marB="91425"/>
                </a:tc>
                <a:extLst>
                  <a:ext uri="{0D108BD9-81ED-4DB2-BD59-A6C34878D82A}">
                    <a16:rowId xmlns:a16="http://schemas.microsoft.com/office/drawing/2014/main" val="10002"/>
                  </a:ext>
                </a:extLst>
              </a:tr>
            </a:tbl>
          </a:graphicData>
        </a:graphic>
      </p:graphicFrame>
      <p:cxnSp>
        <p:nvCxnSpPr>
          <p:cNvPr id="433" name="Google Shape;433;g3be00b931b4_0_45"/>
          <p:cNvCxnSpPr/>
          <p:nvPr/>
        </p:nvCxnSpPr>
        <p:spPr>
          <a:xfrm>
            <a:off x="226363" y="746750"/>
            <a:ext cx="10025400" cy="0"/>
          </a:xfrm>
          <a:prstGeom prst="straightConnector1">
            <a:avLst/>
          </a:prstGeom>
          <a:noFill/>
          <a:ln w="19050" cap="flat" cmpd="sng">
            <a:solidFill>
              <a:srgbClr val="262626"/>
            </a:solidFill>
            <a:prstDash val="solid"/>
            <a:round/>
            <a:headEnd type="none" w="sm" len="sm"/>
            <a:tailEnd type="none" w="sm" len="sm"/>
          </a:ln>
        </p:spPr>
      </p:cxnSp>
      <p:sp>
        <p:nvSpPr>
          <p:cNvPr id="434" name="Google Shape;434;g3be00b931b4_0_45"/>
          <p:cNvSpPr/>
          <p:nvPr/>
        </p:nvSpPr>
        <p:spPr>
          <a:xfrm>
            <a:off x="7599175" y="3733750"/>
            <a:ext cx="2146800" cy="2895600"/>
          </a:xfrm>
          <a:prstGeom prst="rect">
            <a:avLst/>
          </a:prstGeom>
          <a:solidFill>
            <a:srgbClr val="FF2510">
              <a:alpha val="22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5" name="Google Shape;435;g3be00b931b4_0_45"/>
          <p:cNvSpPr/>
          <p:nvPr/>
        </p:nvSpPr>
        <p:spPr>
          <a:xfrm>
            <a:off x="9746100" y="3733750"/>
            <a:ext cx="2081700" cy="2895600"/>
          </a:xfrm>
          <a:prstGeom prst="rect">
            <a:avLst/>
          </a:prstGeom>
          <a:solidFill>
            <a:srgbClr val="A5E6BA">
              <a:alpha val="22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4"/>
          <p:cNvSpPr txBox="1"/>
          <p:nvPr/>
        </p:nvSpPr>
        <p:spPr>
          <a:xfrm>
            <a:off x="352605" y="64985"/>
            <a:ext cx="11836200" cy="553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999" b="1">
                <a:solidFill>
                  <a:srgbClr val="262626"/>
                </a:solidFill>
                <a:latin typeface="Arial Black"/>
                <a:ea typeface="Arial Black"/>
                <a:cs typeface="Arial Black"/>
                <a:sym typeface="Arial Black"/>
              </a:rPr>
              <a:t>F. Strategy for Spreading/ Sustaining (</a:t>
            </a:r>
            <a:r>
              <a:rPr lang="en-US" sz="2999" b="1">
                <a:solidFill>
                  <a:srgbClr val="0070C0"/>
                </a:solidFill>
                <a:latin typeface="Arial Black"/>
                <a:ea typeface="Arial Black"/>
                <a:cs typeface="Arial Black"/>
                <a:sym typeface="Arial Black"/>
              </a:rPr>
              <a:t>A</a:t>
            </a:r>
            <a:r>
              <a:rPr lang="en-US" sz="2999" b="1">
                <a:solidFill>
                  <a:srgbClr val="262626"/>
                </a:solidFill>
                <a:latin typeface="Arial Black"/>
                <a:ea typeface="Arial Black"/>
                <a:cs typeface="Arial Black"/>
                <a:sym typeface="Arial Black"/>
              </a:rPr>
              <a:t>CT)</a:t>
            </a:r>
            <a:endParaRPr sz="1600">
              <a:solidFill>
                <a:srgbClr val="262626"/>
              </a:solidFill>
              <a:latin typeface="Arial"/>
              <a:ea typeface="Arial"/>
              <a:cs typeface="Arial"/>
              <a:sym typeface="Arial"/>
            </a:endParaRPr>
          </a:p>
        </p:txBody>
      </p:sp>
      <p:cxnSp>
        <p:nvCxnSpPr>
          <p:cNvPr id="442" name="Google Shape;442;p14"/>
          <p:cNvCxnSpPr/>
          <p:nvPr/>
        </p:nvCxnSpPr>
        <p:spPr>
          <a:xfrm>
            <a:off x="226363" y="746750"/>
            <a:ext cx="10025309" cy="0"/>
          </a:xfrm>
          <a:prstGeom prst="straightConnector1">
            <a:avLst/>
          </a:prstGeom>
          <a:noFill/>
          <a:ln w="19050" cap="flat" cmpd="sng">
            <a:solidFill>
              <a:srgbClr val="262626"/>
            </a:solidFill>
            <a:prstDash val="solid"/>
            <a:round/>
            <a:headEnd type="none" w="sm" len="sm"/>
            <a:tailEnd type="none" w="sm" len="sm"/>
          </a:ln>
        </p:spPr>
      </p:cxnSp>
      <p:grpSp>
        <p:nvGrpSpPr>
          <p:cNvPr id="443" name="Google Shape;443;p14"/>
          <p:cNvGrpSpPr/>
          <p:nvPr/>
        </p:nvGrpSpPr>
        <p:grpSpPr>
          <a:xfrm rot="10800000">
            <a:off x="1411141" y="2736753"/>
            <a:ext cx="1827797" cy="433756"/>
            <a:chOff x="6069552" y="4235708"/>
            <a:chExt cx="1420440" cy="337086"/>
          </a:xfrm>
        </p:grpSpPr>
        <p:cxnSp>
          <p:nvCxnSpPr>
            <p:cNvPr id="444" name="Google Shape;444;p14"/>
            <p:cNvCxnSpPr/>
            <p:nvPr/>
          </p:nvCxnSpPr>
          <p:spPr>
            <a:xfrm>
              <a:off x="6069552" y="4567643"/>
              <a:ext cx="1420440" cy="0"/>
            </a:xfrm>
            <a:prstGeom prst="straightConnector1">
              <a:avLst/>
            </a:prstGeom>
            <a:noFill/>
            <a:ln w="12700" cap="flat" cmpd="sng">
              <a:solidFill>
                <a:schemeClr val="lt1"/>
              </a:solidFill>
              <a:prstDash val="dot"/>
              <a:round/>
              <a:headEnd type="none" w="sm" len="sm"/>
              <a:tailEnd type="none" w="sm" len="sm"/>
            </a:ln>
          </p:spPr>
        </p:cxnSp>
        <p:cxnSp>
          <p:nvCxnSpPr>
            <p:cNvPr id="445" name="Google Shape;445;p14"/>
            <p:cNvCxnSpPr/>
            <p:nvPr/>
          </p:nvCxnSpPr>
          <p:spPr>
            <a:xfrm rot="5400000">
              <a:off x="6644074" y="4403457"/>
              <a:ext cx="337086" cy="1588"/>
            </a:xfrm>
            <a:prstGeom prst="straightConnector1">
              <a:avLst/>
            </a:prstGeom>
            <a:noFill/>
            <a:ln w="12700" cap="flat" cmpd="sng">
              <a:solidFill>
                <a:schemeClr val="lt1"/>
              </a:solidFill>
              <a:prstDash val="solid"/>
              <a:round/>
              <a:headEnd type="oval" w="med" len="med"/>
              <a:tailEnd type="none" w="sm" len="sm"/>
            </a:ln>
          </p:spPr>
        </p:cxnSp>
      </p:grpSp>
      <p:grpSp>
        <p:nvGrpSpPr>
          <p:cNvPr id="446" name="Google Shape;446;p14"/>
          <p:cNvGrpSpPr/>
          <p:nvPr/>
        </p:nvGrpSpPr>
        <p:grpSpPr>
          <a:xfrm>
            <a:off x="2281754" y="4822632"/>
            <a:ext cx="1816480" cy="433756"/>
            <a:chOff x="7347593" y="4235708"/>
            <a:chExt cx="1411645" cy="337086"/>
          </a:xfrm>
        </p:grpSpPr>
        <p:cxnSp>
          <p:nvCxnSpPr>
            <p:cNvPr id="447" name="Google Shape;447;p14"/>
            <p:cNvCxnSpPr/>
            <p:nvPr/>
          </p:nvCxnSpPr>
          <p:spPr>
            <a:xfrm>
              <a:off x="7347593" y="4572000"/>
              <a:ext cx="1411645" cy="0"/>
            </a:xfrm>
            <a:prstGeom prst="straightConnector1">
              <a:avLst/>
            </a:prstGeom>
            <a:noFill/>
            <a:ln w="12700" cap="flat" cmpd="sng">
              <a:solidFill>
                <a:schemeClr val="lt1"/>
              </a:solidFill>
              <a:prstDash val="dot"/>
              <a:round/>
              <a:headEnd type="none" w="sm" len="sm"/>
              <a:tailEnd type="none" w="sm" len="sm"/>
            </a:ln>
          </p:spPr>
        </p:cxnSp>
        <p:cxnSp>
          <p:nvCxnSpPr>
            <p:cNvPr id="448" name="Google Shape;448;p14"/>
            <p:cNvCxnSpPr/>
            <p:nvPr/>
          </p:nvCxnSpPr>
          <p:spPr>
            <a:xfrm rot="5400000">
              <a:off x="7743514" y="4403457"/>
              <a:ext cx="337086" cy="1588"/>
            </a:xfrm>
            <a:prstGeom prst="straightConnector1">
              <a:avLst/>
            </a:prstGeom>
            <a:noFill/>
            <a:ln w="12700" cap="flat" cmpd="sng">
              <a:solidFill>
                <a:schemeClr val="lt1"/>
              </a:solidFill>
              <a:prstDash val="solid"/>
              <a:round/>
              <a:headEnd type="oval" w="med" len="med"/>
              <a:tailEnd type="none" w="sm" len="sm"/>
            </a:ln>
          </p:spPr>
        </p:cxnSp>
      </p:grpSp>
      <p:grpSp>
        <p:nvGrpSpPr>
          <p:cNvPr id="449" name="Google Shape;449;p14"/>
          <p:cNvGrpSpPr/>
          <p:nvPr/>
        </p:nvGrpSpPr>
        <p:grpSpPr>
          <a:xfrm rot="10800000">
            <a:off x="3659497" y="2736752"/>
            <a:ext cx="1816478" cy="433756"/>
            <a:chOff x="6236081" y="4235708"/>
            <a:chExt cx="1411644" cy="337086"/>
          </a:xfrm>
        </p:grpSpPr>
        <p:cxnSp>
          <p:nvCxnSpPr>
            <p:cNvPr id="450" name="Google Shape;450;p14"/>
            <p:cNvCxnSpPr/>
            <p:nvPr/>
          </p:nvCxnSpPr>
          <p:spPr>
            <a:xfrm>
              <a:off x="6236081" y="4572000"/>
              <a:ext cx="1411644" cy="0"/>
            </a:xfrm>
            <a:prstGeom prst="straightConnector1">
              <a:avLst/>
            </a:prstGeom>
            <a:noFill/>
            <a:ln w="12700" cap="flat" cmpd="sng">
              <a:solidFill>
                <a:schemeClr val="lt1"/>
              </a:solidFill>
              <a:prstDash val="dot"/>
              <a:round/>
              <a:headEnd type="none" w="sm" len="sm"/>
              <a:tailEnd type="none" w="sm" len="sm"/>
            </a:ln>
          </p:spPr>
        </p:cxnSp>
        <p:cxnSp>
          <p:nvCxnSpPr>
            <p:cNvPr id="451" name="Google Shape;451;p14"/>
            <p:cNvCxnSpPr/>
            <p:nvPr/>
          </p:nvCxnSpPr>
          <p:spPr>
            <a:xfrm rot="5400000">
              <a:off x="6997420" y="4403457"/>
              <a:ext cx="337086" cy="1588"/>
            </a:xfrm>
            <a:prstGeom prst="straightConnector1">
              <a:avLst/>
            </a:prstGeom>
            <a:noFill/>
            <a:ln w="12700" cap="flat" cmpd="sng">
              <a:solidFill>
                <a:schemeClr val="lt1"/>
              </a:solidFill>
              <a:prstDash val="solid"/>
              <a:round/>
              <a:headEnd type="oval" w="med" len="med"/>
              <a:tailEnd type="none" w="sm" len="sm"/>
            </a:ln>
          </p:spPr>
        </p:cxnSp>
      </p:grpSp>
      <p:grpSp>
        <p:nvGrpSpPr>
          <p:cNvPr id="452" name="Google Shape;452;p14"/>
          <p:cNvGrpSpPr/>
          <p:nvPr/>
        </p:nvGrpSpPr>
        <p:grpSpPr>
          <a:xfrm>
            <a:off x="4530107" y="4822634"/>
            <a:ext cx="1816479" cy="439559"/>
            <a:chOff x="6959549" y="4235708"/>
            <a:chExt cx="1411644" cy="341595"/>
          </a:xfrm>
        </p:grpSpPr>
        <p:cxnSp>
          <p:nvCxnSpPr>
            <p:cNvPr id="453" name="Google Shape;453;p14"/>
            <p:cNvCxnSpPr/>
            <p:nvPr/>
          </p:nvCxnSpPr>
          <p:spPr>
            <a:xfrm>
              <a:off x="6959549" y="4577303"/>
              <a:ext cx="1411644" cy="0"/>
            </a:xfrm>
            <a:prstGeom prst="straightConnector1">
              <a:avLst/>
            </a:prstGeom>
            <a:noFill/>
            <a:ln w="12700" cap="flat" cmpd="sng">
              <a:solidFill>
                <a:schemeClr val="lt1"/>
              </a:solidFill>
              <a:prstDash val="dot"/>
              <a:round/>
              <a:headEnd type="none" w="sm" len="sm"/>
              <a:tailEnd type="none" w="sm" len="sm"/>
            </a:ln>
          </p:spPr>
        </p:cxnSp>
        <p:cxnSp>
          <p:nvCxnSpPr>
            <p:cNvPr id="454" name="Google Shape;454;p14"/>
            <p:cNvCxnSpPr/>
            <p:nvPr/>
          </p:nvCxnSpPr>
          <p:spPr>
            <a:xfrm rot="5400000">
              <a:off x="7325060" y="4403457"/>
              <a:ext cx="337086" cy="1588"/>
            </a:xfrm>
            <a:prstGeom prst="straightConnector1">
              <a:avLst/>
            </a:prstGeom>
            <a:noFill/>
            <a:ln w="12700" cap="flat" cmpd="sng">
              <a:solidFill>
                <a:schemeClr val="lt1"/>
              </a:solidFill>
              <a:prstDash val="solid"/>
              <a:round/>
              <a:headEnd type="oval" w="med" len="med"/>
              <a:tailEnd type="none" w="sm" len="sm"/>
            </a:ln>
          </p:spPr>
        </p:cxnSp>
      </p:grpSp>
      <p:grpSp>
        <p:nvGrpSpPr>
          <p:cNvPr id="455" name="Google Shape;455;p14"/>
          <p:cNvGrpSpPr/>
          <p:nvPr/>
        </p:nvGrpSpPr>
        <p:grpSpPr>
          <a:xfrm rot="10800000">
            <a:off x="5907851" y="2736752"/>
            <a:ext cx="1816478" cy="433756"/>
            <a:chOff x="6393812" y="4235708"/>
            <a:chExt cx="1411644" cy="337086"/>
          </a:xfrm>
        </p:grpSpPr>
        <p:cxnSp>
          <p:nvCxnSpPr>
            <p:cNvPr id="456" name="Google Shape;456;p14"/>
            <p:cNvCxnSpPr/>
            <p:nvPr/>
          </p:nvCxnSpPr>
          <p:spPr>
            <a:xfrm>
              <a:off x="6393812" y="4572000"/>
              <a:ext cx="1411644" cy="0"/>
            </a:xfrm>
            <a:prstGeom prst="straightConnector1">
              <a:avLst/>
            </a:prstGeom>
            <a:noFill/>
            <a:ln w="12700" cap="flat" cmpd="sng">
              <a:solidFill>
                <a:schemeClr val="lt1"/>
              </a:solidFill>
              <a:prstDash val="dot"/>
              <a:round/>
              <a:headEnd type="none" w="sm" len="sm"/>
              <a:tailEnd type="none" w="sm" len="sm"/>
            </a:ln>
          </p:spPr>
        </p:cxnSp>
        <p:cxnSp>
          <p:nvCxnSpPr>
            <p:cNvPr id="457" name="Google Shape;457;p14"/>
            <p:cNvCxnSpPr/>
            <p:nvPr/>
          </p:nvCxnSpPr>
          <p:spPr>
            <a:xfrm rot="5400000">
              <a:off x="7195619" y="4403457"/>
              <a:ext cx="337086" cy="1588"/>
            </a:xfrm>
            <a:prstGeom prst="straightConnector1">
              <a:avLst/>
            </a:prstGeom>
            <a:noFill/>
            <a:ln w="12700" cap="flat" cmpd="sng">
              <a:solidFill>
                <a:schemeClr val="lt1"/>
              </a:solidFill>
              <a:prstDash val="solid"/>
              <a:round/>
              <a:headEnd type="oval" w="med" len="med"/>
              <a:tailEnd type="none" w="sm" len="sm"/>
            </a:ln>
          </p:spPr>
        </p:cxnSp>
      </p:grpSp>
      <p:grpSp>
        <p:nvGrpSpPr>
          <p:cNvPr id="458" name="Google Shape;458;p14"/>
          <p:cNvGrpSpPr/>
          <p:nvPr/>
        </p:nvGrpSpPr>
        <p:grpSpPr>
          <a:xfrm>
            <a:off x="6778461" y="4822626"/>
            <a:ext cx="1816479" cy="439562"/>
            <a:chOff x="6717378" y="4235708"/>
            <a:chExt cx="1392999" cy="337086"/>
          </a:xfrm>
        </p:grpSpPr>
        <p:cxnSp>
          <p:nvCxnSpPr>
            <p:cNvPr id="459" name="Google Shape;459;p14"/>
            <p:cNvCxnSpPr/>
            <p:nvPr/>
          </p:nvCxnSpPr>
          <p:spPr>
            <a:xfrm>
              <a:off x="6717378" y="4572000"/>
              <a:ext cx="1392999" cy="0"/>
            </a:xfrm>
            <a:prstGeom prst="straightConnector1">
              <a:avLst/>
            </a:prstGeom>
            <a:noFill/>
            <a:ln w="12700" cap="flat" cmpd="sng">
              <a:solidFill>
                <a:schemeClr val="lt1"/>
              </a:solidFill>
              <a:prstDash val="dot"/>
              <a:round/>
              <a:headEnd type="none" w="sm" len="sm"/>
              <a:tailEnd type="none" w="sm" len="sm"/>
            </a:ln>
          </p:spPr>
        </p:cxnSp>
        <p:cxnSp>
          <p:nvCxnSpPr>
            <p:cNvPr id="460" name="Google Shape;460;p14"/>
            <p:cNvCxnSpPr/>
            <p:nvPr/>
          </p:nvCxnSpPr>
          <p:spPr>
            <a:xfrm rot="5400000">
              <a:off x="7339507" y="4403457"/>
              <a:ext cx="337086" cy="1588"/>
            </a:xfrm>
            <a:prstGeom prst="straightConnector1">
              <a:avLst/>
            </a:prstGeom>
            <a:noFill/>
            <a:ln w="12700" cap="flat" cmpd="sng">
              <a:solidFill>
                <a:schemeClr val="lt1"/>
              </a:solidFill>
              <a:prstDash val="solid"/>
              <a:round/>
              <a:headEnd type="oval" w="med" len="med"/>
              <a:tailEnd type="none" w="sm" len="sm"/>
            </a:ln>
          </p:spPr>
        </p:cxnSp>
      </p:grpSp>
      <p:grpSp>
        <p:nvGrpSpPr>
          <p:cNvPr id="461" name="Google Shape;461;p14"/>
          <p:cNvGrpSpPr/>
          <p:nvPr/>
        </p:nvGrpSpPr>
        <p:grpSpPr>
          <a:xfrm rot="10800000">
            <a:off x="8156198" y="2736752"/>
            <a:ext cx="1816481" cy="433756"/>
            <a:chOff x="6720872" y="4235708"/>
            <a:chExt cx="1411645" cy="337086"/>
          </a:xfrm>
        </p:grpSpPr>
        <p:cxnSp>
          <p:nvCxnSpPr>
            <p:cNvPr id="462" name="Google Shape;462;p14"/>
            <p:cNvCxnSpPr/>
            <p:nvPr/>
          </p:nvCxnSpPr>
          <p:spPr>
            <a:xfrm>
              <a:off x="6720872" y="4572000"/>
              <a:ext cx="1411645" cy="0"/>
            </a:xfrm>
            <a:prstGeom prst="straightConnector1">
              <a:avLst/>
            </a:prstGeom>
            <a:noFill/>
            <a:ln w="12700" cap="flat" cmpd="sng">
              <a:solidFill>
                <a:schemeClr val="lt1"/>
              </a:solidFill>
              <a:prstDash val="dot"/>
              <a:round/>
              <a:headEnd type="none" w="sm" len="sm"/>
              <a:tailEnd type="none" w="sm" len="sm"/>
            </a:ln>
          </p:spPr>
        </p:cxnSp>
        <p:cxnSp>
          <p:nvCxnSpPr>
            <p:cNvPr id="463" name="Google Shape;463;p14"/>
            <p:cNvCxnSpPr/>
            <p:nvPr/>
          </p:nvCxnSpPr>
          <p:spPr>
            <a:xfrm rot="5400000">
              <a:off x="7234487" y="4403457"/>
              <a:ext cx="337086" cy="1588"/>
            </a:xfrm>
            <a:prstGeom prst="straightConnector1">
              <a:avLst/>
            </a:prstGeom>
            <a:noFill/>
            <a:ln w="12700" cap="flat" cmpd="sng">
              <a:solidFill>
                <a:schemeClr val="lt1"/>
              </a:solidFill>
              <a:prstDash val="solid"/>
              <a:round/>
              <a:headEnd type="oval" w="med" len="med"/>
              <a:tailEnd type="none" w="sm" len="sm"/>
            </a:ln>
          </p:spPr>
        </p:cxnSp>
      </p:grpSp>
      <p:grpSp>
        <p:nvGrpSpPr>
          <p:cNvPr id="464" name="Google Shape;464;p14"/>
          <p:cNvGrpSpPr/>
          <p:nvPr/>
        </p:nvGrpSpPr>
        <p:grpSpPr>
          <a:xfrm>
            <a:off x="9026816" y="4822631"/>
            <a:ext cx="1816479" cy="434778"/>
            <a:chOff x="6408732" y="4235708"/>
            <a:chExt cx="1411644" cy="337880"/>
          </a:xfrm>
        </p:grpSpPr>
        <p:cxnSp>
          <p:nvCxnSpPr>
            <p:cNvPr id="465" name="Google Shape;465;p14"/>
            <p:cNvCxnSpPr/>
            <p:nvPr/>
          </p:nvCxnSpPr>
          <p:spPr>
            <a:xfrm>
              <a:off x="6408732" y="4573588"/>
              <a:ext cx="1411644" cy="0"/>
            </a:xfrm>
            <a:prstGeom prst="straightConnector1">
              <a:avLst/>
            </a:prstGeom>
            <a:noFill/>
            <a:ln w="12700" cap="flat" cmpd="sng">
              <a:solidFill>
                <a:schemeClr val="lt1"/>
              </a:solidFill>
              <a:prstDash val="dot"/>
              <a:round/>
              <a:headEnd type="none" w="sm" len="sm"/>
              <a:tailEnd type="none" w="sm" len="sm"/>
            </a:ln>
          </p:spPr>
        </p:cxnSp>
        <p:cxnSp>
          <p:nvCxnSpPr>
            <p:cNvPr id="466" name="Google Shape;466;p14"/>
            <p:cNvCxnSpPr/>
            <p:nvPr/>
          </p:nvCxnSpPr>
          <p:spPr>
            <a:xfrm rot="5400000">
              <a:off x="7127839" y="4403457"/>
              <a:ext cx="337086" cy="1588"/>
            </a:xfrm>
            <a:prstGeom prst="straightConnector1">
              <a:avLst/>
            </a:prstGeom>
            <a:noFill/>
            <a:ln w="12700" cap="flat" cmpd="sng">
              <a:solidFill>
                <a:schemeClr val="lt1"/>
              </a:solidFill>
              <a:prstDash val="solid"/>
              <a:round/>
              <a:headEnd type="oval" w="med" len="med"/>
              <a:tailEnd type="none" w="sm" len="sm"/>
            </a:ln>
          </p:spPr>
        </p:cxnSp>
      </p:grpSp>
      <p:grpSp>
        <p:nvGrpSpPr>
          <p:cNvPr id="467" name="Google Shape;467;p14" descr="Timeline shapes group."/>
          <p:cNvGrpSpPr/>
          <p:nvPr/>
        </p:nvGrpSpPr>
        <p:grpSpPr>
          <a:xfrm>
            <a:off x="1044695" y="3358168"/>
            <a:ext cx="10099438" cy="1274688"/>
            <a:chOff x="1043378" y="3358150"/>
            <a:chExt cx="10102069" cy="1275020"/>
          </a:xfrm>
        </p:grpSpPr>
        <p:sp>
          <p:nvSpPr>
            <p:cNvPr id="468" name="Google Shape;468;p14"/>
            <p:cNvSpPr/>
            <p:nvPr/>
          </p:nvSpPr>
          <p:spPr>
            <a:xfrm>
              <a:off x="1631848" y="3358150"/>
              <a:ext cx="1275018" cy="632060"/>
            </a:xfrm>
            <a:prstGeom prst="trapezoid">
              <a:avLst>
                <a:gd name="adj" fmla="val 25000"/>
              </a:avLst>
            </a:prstGeom>
            <a:gradFill>
              <a:gsLst>
                <a:gs pos="0">
                  <a:srgbClr val="FF000F"/>
                </a:gs>
                <a:gs pos="11000">
                  <a:srgbClr val="FF000F"/>
                </a:gs>
                <a:gs pos="87000">
                  <a:srgbClr val="FF7A10"/>
                </a:gs>
                <a:gs pos="100000">
                  <a:srgbClr val="FF7A10"/>
                </a:gs>
              </a:gsLst>
              <a:lin ang="2700000" scaled="0"/>
            </a:gra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69" name="Google Shape;469;p14"/>
            <p:cNvSpPr/>
            <p:nvPr/>
          </p:nvSpPr>
          <p:spPr>
            <a:xfrm rot="10800000">
              <a:off x="2318396" y="4001110"/>
              <a:ext cx="1316436" cy="632060"/>
            </a:xfrm>
            <a:prstGeom prst="trapezoid">
              <a:avLst>
                <a:gd name="adj" fmla="val 25000"/>
              </a:avLst>
            </a:prstGeom>
            <a:gradFill>
              <a:gsLst>
                <a:gs pos="0">
                  <a:srgbClr val="FF7A10"/>
                </a:gs>
                <a:gs pos="56000">
                  <a:srgbClr val="FF7A10"/>
                </a:gs>
                <a:gs pos="100000">
                  <a:srgbClr val="FFB200"/>
                </a:gs>
              </a:gsLst>
              <a:lin ang="8100000" scaled="0"/>
            </a:gra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70" name="Google Shape;470;p14"/>
            <p:cNvSpPr/>
            <p:nvPr/>
          </p:nvSpPr>
          <p:spPr>
            <a:xfrm>
              <a:off x="3397259" y="3358150"/>
              <a:ext cx="1765410" cy="632060"/>
            </a:xfrm>
            <a:prstGeom prst="trapezoid">
              <a:avLst>
                <a:gd name="adj" fmla="val 25000"/>
              </a:avLst>
            </a:prstGeom>
            <a:gradFill>
              <a:gsLst>
                <a:gs pos="0">
                  <a:srgbClr val="92D050"/>
                </a:gs>
                <a:gs pos="46000">
                  <a:srgbClr val="FFB200"/>
                </a:gs>
                <a:gs pos="100000">
                  <a:srgbClr val="FFB200"/>
                </a:gs>
              </a:gsLst>
              <a:lin ang="13500000" scaled="0"/>
            </a:gra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71" name="Google Shape;471;p14"/>
            <p:cNvSpPr/>
            <p:nvPr/>
          </p:nvSpPr>
          <p:spPr>
            <a:xfrm rot="10800000">
              <a:off x="4901115" y="4001110"/>
              <a:ext cx="645471" cy="632060"/>
            </a:xfrm>
            <a:prstGeom prst="trapezoid">
              <a:avLst>
                <a:gd name="adj" fmla="val 25000"/>
              </a:avLst>
            </a:prstGeom>
            <a:gradFill>
              <a:gsLst>
                <a:gs pos="0">
                  <a:srgbClr val="92D050"/>
                </a:gs>
                <a:gs pos="64000">
                  <a:srgbClr val="92D050"/>
                </a:gs>
                <a:gs pos="100000">
                  <a:srgbClr val="00C7D2"/>
                </a:gs>
              </a:gsLst>
              <a:lin ang="8100000" scaled="0"/>
            </a:gra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72" name="Google Shape;472;p14"/>
            <p:cNvSpPr/>
            <p:nvPr/>
          </p:nvSpPr>
          <p:spPr>
            <a:xfrm>
              <a:off x="5456904" y="3358150"/>
              <a:ext cx="2059645" cy="632060"/>
            </a:xfrm>
            <a:prstGeom prst="trapezoid">
              <a:avLst>
                <a:gd name="adj" fmla="val 25000"/>
              </a:avLst>
            </a:prstGeom>
            <a:gradFill>
              <a:gsLst>
                <a:gs pos="0">
                  <a:srgbClr val="0096E5"/>
                </a:gs>
                <a:gs pos="42000">
                  <a:srgbClr val="00C7D2"/>
                </a:gs>
                <a:gs pos="100000">
                  <a:srgbClr val="00C7D2"/>
                </a:gs>
              </a:gsLst>
              <a:lin ang="13500000" scaled="0"/>
            </a:gra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73" name="Google Shape;473;p14"/>
            <p:cNvSpPr/>
            <p:nvPr/>
          </p:nvSpPr>
          <p:spPr>
            <a:xfrm rot="10800000">
              <a:off x="6724871" y="4001110"/>
              <a:ext cx="2164772" cy="632060"/>
            </a:xfrm>
            <a:prstGeom prst="trapezoid">
              <a:avLst>
                <a:gd name="adj" fmla="val 25000"/>
              </a:avLst>
            </a:prstGeom>
            <a:gradFill>
              <a:gsLst>
                <a:gs pos="0">
                  <a:srgbClr val="0096E5"/>
                </a:gs>
                <a:gs pos="52999">
                  <a:srgbClr val="0096E5"/>
                </a:gs>
                <a:gs pos="100000">
                  <a:srgbClr val="B65BDE"/>
                </a:gs>
              </a:gsLst>
              <a:lin ang="8100000" scaled="0"/>
            </a:gra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74" name="Google Shape;474;p14"/>
            <p:cNvSpPr/>
            <p:nvPr/>
          </p:nvSpPr>
          <p:spPr>
            <a:xfrm>
              <a:off x="8405479" y="3375903"/>
              <a:ext cx="1373097" cy="632060"/>
            </a:xfrm>
            <a:prstGeom prst="trapezoid">
              <a:avLst>
                <a:gd name="adj" fmla="val 25000"/>
              </a:avLst>
            </a:prstGeom>
            <a:gradFill>
              <a:gsLst>
                <a:gs pos="0">
                  <a:srgbClr val="B65BDE"/>
                </a:gs>
                <a:gs pos="62000">
                  <a:srgbClr val="B65BDE"/>
                </a:gs>
                <a:gs pos="100000">
                  <a:srgbClr val="FF96E5"/>
                </a:gs>
              </a:gsLst>
              <a:lin ang="2700000" scaled="0"/>
            </a:gra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75" name="Google Shape;475;p14"/>
            <p:cNvSpPr/>
            <p:nvPr/>
          </p:nvSpPr>
          <p:spPr>
            <a:xfrm rot="10800000">
              <a:off x="9443346" y="4001110"/>
              <a:ext cx="1407865" cy="632060"/>
            </a:xfrm>
            <a:prstGeom prst="trapezoid">
              <a:avLst>
                <a:gd name="adj" fmla="val 25000"/>
              </a:avLst>
            </a:prstGeom>
            <a:gradFill>
              <a:gsLst>
                <a:gs pos="0">
                  <a:srgbClr val="FF6979"/>
                </a:gs>
                <a:gs pos="39000">
                  <a:srgbClr val="FF96E5"/>
                </a:gs>
                <a:gs pos="100000">
                  <a:srgbClr val="FF96E5"/>
                </a:gs>
              </a:gsLst>
              <a:lin ang="18900000" scaled="0"/>
            </a:gra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grpSp>
          <p:nvGrpSpPr>
            <p:cNvPr id="476" name="Google Shape;476;p14" descr="Timeline with year markers"/>
            <p:cNvGrpSpPr/>
            <p:nvPr/>
          </p:nvGrpSpPr>
          <p:grpSpPr>
            <a:xfrm>
              <a:off x="1043378" y="3913930"/>
              <a:ext cx="10102069" cy="579062"/>
              <a:chOff x="685800" y="3141133"/>
              <a:chExt cx="7848600" cy="449890"/>
            </a:xfrm>
          </p:grpSpPr>
          <p:cxnSp>
            <p:nvCxnSpPr>
              <p:cNvPr id="477" name="Google Shape;477;p14"/>
              <p:cNvCxnSpPr/>
              <p:nvPr/>
            </p:nvCxnSpPr>
            <p:spPr>
              <a:xfrm>
                <a:off x="685800" y="3200400"/>
                <a:ext cx="7848600" cy="1588"/>
              </a:xfrm>
              <a:prstGeom prst="straightConnector1">
                <a:avLst/>
              </a:prstGeom>
              <a:noFill/>
              <a:ln w="57150" cap="flat" cmpd="sng">
                <a:solidFill>
                  <a:srgbClr val="FFFFFF"/>
                </a:solidFill>
                <a:prstDash val="solid"/>
                <a:round/>
                <a:headEnd type="triangle" w="med" len="med"/>
                <a:tailEnd type="triangle" w="med" len="med"/>
              </a:ln>
              <a:effectLst>
                <a:outerShdw blurRad="40000" dist="20000" dir="5400000" rotWithShape="0">
                  <a:srgbClr val="000000">
                    <a:alpha val="14901"/>
                  </a:srgbClr>
                </a:outerShdw>
              </a:effectLst>
            </p:spPr>
          </p:cxnSp>
          <p:grpSp>
            <p:nvGrpSpPr>
              <p:cNvPr id="478" name="Google Shape;478;p14"/>
              <p:cNvGrpSpPr/>
              <p:nvPr/>
            </p:nvGrpSpPr>
            <p:grpSpPr>
              <a:xfrm>
                <a:off x="1347505" y="3141133"/>
                <a:ext cx="150451" cy="449890"/>
                <a:chOff x="1322104" y="3141133"/>
                <a:chExt cx="150451" cy="449890"/>
              </a:xfrm>
            </p:grpSpPr>
            <p:sp>
              <p:nvSpPr>
                <p:cNvPr id="479" name="Google Shape;479;p14"/>
                <p:cNvSpPr/>
                <p:nvPr/>
              </p:nvSpPr>
              <p:spPr>
                <a:xfrm>
                  <a:off x="1354020"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80" name="Google Shape;480;p14"/>
                <p:cNvSpPr txBox="1"/>
                <p:nvPr/>
              </p:nvSpPr>
              <p:spPr>
                <a:xfrm rot="5400000">
                  <a:off x="1266209" y="3392852"/>
                  <a:ext cx="254066" cy="142277"/>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400">
                      <a:solidFill>
                        <a:srgbClr val="FFFFFF"/>
                      </a:solidFill>
                      <a:latin typeface="Arial Narrow"/>
                      <a:ea typeface="Arial Narrow"/>
                      <a:cs typeface="Arial Narrow"/>
                      <a:sym typeface="Arial Narrow"/>
                    </a:rPr>
                    <a:t>2005</a:t>
                  </a:r>
                  <a:endParaRPr sz="1400">
                    <a:solidFill>
                      <a:srgbClr val="FFFFFF"/>
                    </a:solidFill>
                    <a:latin typeface="Quattrocento Sans"/>
                    <a:ea typeface="Quattrocento Sans"/>
                    <a:cs typeface="Quattrocento Sans"/>
                    <a:sym typeface="Quattrocento Sans"/>
                  </a:endParaRPr>
                </a:p>
              </p:txBody>
            </p:sp>
          </p:grpSp>
          <p:sp>
            <p:nvSpPr>
              <p:cNvPr id="481" name="Google Shape;481;p14"/>
              <p:cNvSpPr/>
              <p:nvPr/>
            </p:nvSpPr>
            <p:spPr>
              <a:xfrm>
                <a:off x="2084977"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grpSp>
            <p:nvGrpSpPr>
              <p:cNvPr id="482" name="Google Shape;482;p14"/>
              <p:cNvGrpSpPr/>
              <p:nvPr/>
            </p:nvGrpSpPr>
            <p:grpSpPr>
              <a:xfrm>
                <a:off x="2758617" y="3141133"/>
                <a:ext cx="150450" cy="449890"/>
                <a:chOff x="1322104" y="3141133"/>
                <a:chExt cx="150451" cy="449890"/>
              </a:xfrm>
            </p:grpSpPr>
            <p:sp>
              <p:nvSpPr>
                <p:cNvPr id="483" name="Google Shape;483;p14"/>
                <p:cNvSpPr/>
                <p:nvPr/>
              </p:nvSpPr>
              <p:spPr>
                <a:xfrm>
                  <a:off x="1354020"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84" name="Google Shape;484;p14"/>
                <p:cNvSpPr txBox="1"/>
                <p:nvPr/>
              </p:nvSpPr>
              <p:spPr>
                <a:xfrm rot="5400000">
                  <a:off x="1266209" y="3392852"/>
                  <a:ext cx="254066" cy="142277"/>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400">
                      <a:solidFill>
                        <a:srgbClr val="FFFFFF"/>
                      </a:solidFill>
                      <a:latin typeface="Arial Narrow"/>
                      <a:ea typeface="Arial Narrow"/>
                      <a:cs typeface="Arial Narrow"/>
                      <a:sym typeface="Arial Narrow"/>
                    </a:rPr>
                    <a:t>2007</a:t>
                  </a:r>
                  <a:endParaRPr sz="1400">
                    <a:solidFill>
                      <a:srgbClr val="FFFFFF"/>
                    </a:solidFill>
                    <a:latin typeface="Quattrocento Sans"/>
                    <a:ea typeface="Quattrocento Sans"/>
                    <a:cs typeface="Quattrocento Sans"/>
                    <a:sym typeface="Quattrocento Sans"/>
                  </a:endParaRPr>
                </a:p>
              </p:txBody>
            </p:sp>
          </p:grpSp>
          <p:grpSp>
            <p:nvGrpSpPr>
              <p:cNvPr id="485" name="Google Shape;485;p14"/>
              <p:cNvGrpSpPr/>
              <p:nvPr/>
            </p:nvGrpSpPr>
            <p:grpSpPr>
              <a:xfrm>
                <a:off x="3464173" y="3141133"/>
                <a:ext cx="150450" cy="449890"/>
                <a:chOff x="1322104" y="3141133"/>
                <a:chExt cx="150451" cy="449890"/>
              </a:xfrm>
            </p:grpSpPr>
            <p:sp>
              <p:nvSpPr>
                <p:cNvPr id="486" name="Google Shape;486;p14"/>
                <p:cNvSpPr/>
                <p:nvPr/>
              </p:nvSpPr>
              <p:spPr>
                <a:xfrm>
                  <a:off x="1354020"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87" name="Google Shape;487;p14"/>
                <p:cNvSpPr txBox="1"/>
                <p:nvPr/>
              </p:nvSpPr>
              <p:spPr>
                <a:xfrm rot="5400000">
                  <a:off x="1266209" y="3392852"/>
                  <a:ext cx="254066" cy="142277"/>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400">
                      <a:solidFill>
                        <a:srgbClr val="FFFFFF"/>
                      </a:solidFill>
                      <a:latin typeface="Arial Narrow"/>
                      <a:ea typeface="Arial Narrow"/>
                      <a:cs typeface="Arial Narrow"/>
                      <a:sym typeface="Arial Narrow"/>
                    </a:rPr>
                    <a:t>2008</a:t>
                  </a:r>
                  <a:endParaRPr sz="1400">
                    <a:solidFill>
                      <a:srgbClr val="FFFFFF"/>
                    </a:solidFill>
                    <a:latin typeface="Quattrocento Sans"/>
                    <a:ea typeface="Quattrocento Sans"/>
                    <a:cs typeface="Quattrocento Sans"/>
                    <a:sym typeface="Quattrocento Sans"/>
                  </a:endParaRPr>
                </a:p>
              </p:txBody>
            </p:sp>
          </p:grpSp>
          <p:grpSp>
            <p:nvGrpSpPr>
              <p:cNvPr id="488" name="Google Shape;488;p14"/>
              <p:cNvGrpSpPr/>
              <p:nvPr/>
            </p:nvGrpSpPr>
            <p:grpSpPr>
              <a:xfrm>
                <a:off x="4169729" y="3141133"/>
                <a:ext cx="150450" cy="449890"/>
                <a:chOff x="1322104" y="3141133"/>
                <a:chExt cx="150451" cy="449890"/>
              </a:xfrm>
            </p:grpSpPr>
            <p:sp>
              <p:nvSpPr>
                <p:cNvPr id="489" name="Google Shape;489;p14"/>
                <p:cNvSpPr/>
                <p:nvPr/>
              </p:nvSpPr>
              <p:spPr>
                <a:xfrm>
                  <a:off x="1354020"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90" name="Google Shape;490;p14"/>
                <p:cNvSpPr txBox="1"/>
                <p:nvPr/>
              </p:nvSpPr>
              <p:spPr>
                <a:xfrm rot="5400000">
                  <a:off x="1266209" y="3392852"/>
                  <a:ext cx="254066" cy="142277"/>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400">
                      <a:solidFill>
                        <a:srgbClr val="FFFFFF"/>
                      </a:solidFill>
                      <a:latin typeface="Arial Narrow"/>
                      <a:ea typeface="Arial Narrow"/>
                      <a:cs typeface="Arial Narrow"/>
                      <a:sym typeface="Arial Narrow"/>
                    </a:rPr>
                    <a:t>2009</a:t>
                  </a:r>
                  <a:endParaRPr sz="1400">
                    <a:solidFill>
                      <a:srgbClr val="FFFFFF"/>
                    </a:solidFill>
                    <a:latin typeface="Quattrocento Sans"/>
                    <a:ea typeface="Quattrocento Sans"/>
                    <a:cs typeface="Quattrocento Sans"/>
                    <a:sym typeface="Quattrocento Sans"/>
                  </a:endParaRPr>
                </a:p>
              </p:txBody>
            </p:sp>
          </p:grpSp>
          <p:grpSp>
            <p:nvGrpSpPr>
              <p:cNvPr id="491" name="Google Shape;491;p14"/>
              <p:cNvGrpSpPr/>
              <p:nvPr/>
            </p:nvGrpSpPr>
            <p:grpSpPr>
              <a:xfrm>
                <a:off x="4875285" y="3141133"/>
                <a:ext cx="150450" cy="449890"/>
                <a:chOff x="1322104" y="3141133"/>
                <a:chExt cx="150451" cy="449890"/>
              </a:xfrm>
            </p:grpSpPr>
            <p:sp>
              <p:nvSpPr>
                <p:cNvPr id="492" name="Google Shape;492;p14"/>
                <p:cNvSpPr/>
                <p:nvPr/>
              </p:nvSpPr>
              <p:spPr>
                <a:xfrm>
                  <a:off x="1354020"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93" name="Google Shape;493;p14"/>
                <p:cNvSpPr txBox="1"/>
                <p:nvPr/>
              </p:nvSpPr>
              <p:spPr>
                <a:xfrm rot="5400000">
                  <a:off x="1266209" y="3392852"/>
                  <a:ext cx="254066" cy="142277"/>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400">
                      <a:solidFill>
                        <a:srgbClr val="FFFFFF"/>
                      </a:solidFill>
                      <a:latin typeface="Arial Narrow"/>
                      <a:ea typeface="Arial Narrow"/>
                      <a:cs typeface="Arial Narrow"/>
                      <a:sym typeface="Arial Narrow"/>
                    </a:rPr>
                    <a:t>2010</a:t>
                  </a:r>
                  <a:endParaRPr sz="1400">
                    <a:solidFill>
                      <a:srgbClr val="FFFFFF"/>
                    </a:solidFill>
                    <a:latin typeface="Quattrocento Sans"/>
                    <a:ea typeface="Quattrocento Sans"/>
                    <a:cs typeface="Quattrocento Sans"/>
                    <a:sym typeface="Quattrocento Sans"/>
                  </a:endParaRPr>
                </a:p>
              </p:txBody>
            </p:sp>
          </p:grpSp>
          <p:sp>
            <p:nvSpPr>
              <p:cNvPr id="494" name="Google Shape;494;p14"/>
              <p:cNvSpPr/>
              <p:nvPr/>
            </p:nvSpPr>
            <p:spPr>
              <a:xfrm>
                <a:off x="5612757"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95" name="Google Shape;495;p14"/>
              <p:cNvSpPr/>
              <p:nvPr/>
            </p:nvSpPr>
            <p:spPr>
              <a:xfrm>
                <a:off x="6318313"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grpSp>
            <p:nvGrpSpPr>
              <p:cNvPr id="496" name="Google Shape;496;p14"/>
              <p:cNvGrpSpPr/>
              <p:nvPr/>
            </p:nvGrpSpPr>
            <p:grpSpPr>
              <a:xfrm>
                <a:off x="6991953" y="3141133"/>
                <a:ext cx="150450" cy="449890"/>
                <a:chOff x="1322104" y="3141133"/>
                <a:chExt cx="150451" cy="449890"/>
              </a:xfrm>
            </p:grpSpPr>
            <p:sp>
              <p:nvSpPr>
                <p:cNvPr id="497" name="Google Shape;497;p14"/>
                <p:cNvSpPr/>
                <p:nvPr/>
              </p:nvSpPr>
              <p:spPr>
                <a:xfrm>
                  <a:off x="1354020"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sp>
              <p:nvSpPr>
                <p:cNvPr id="498" name="Google Shape;498;p14"/>
                <p:cNvSpPr txBox="1"/>
                <p:nvPr/>
              </p:nvSpPr>
              <p:spPr>
                <a:xfrm rot="5400000">
                  <a:off x="1266209" y="3392852"/>
                  <a:ext cx="254066" cy="142277"/>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1400">
                      <a:solidFill>
                        <a:srgbClr val="FFFFFF"/>
                      </a:solidFill>
                      <a:latin typeface="Arial Narrow"/>
                      <a:ea typeface="Arial Narrow"/>
                      <a:cs typeface="Arial Narrow"/>
                      <a:sym typeface="Arial Narrow"/>
                    </a:rPr>
                    <a:t>2013</a:t>
                  </a:r>
                  <a:endParaRPr sz="1400">
                    <a:solidFill>
                      <a:srgbClr val="FFFFFF"/>
                    </a:solidFill>
                    <a:latin typeface="Quattrocento Sans"/>
                    <a:ea typeface="Quattrocento Sans"/>
                    <a:cs typeface="Quattrocento Sans"/>
                    <a:sym typeface="Quattrocento Sans"/>
                  </a:endParaRPr>
                </a:p>
              </p:txBody>
            </p:sp>
          </p:grpSp>
          <p:sp>
            <p:nvSpPr>
              <p:cNvPr id="499" name="Google Shape;499;p14"/>
              <p:cNvSpPr/>
              <p:nvPr/>
            </p:nvSpPr>
            <p:spPr>
              <a:xfrm>
                <a:off x="7729421" y="3141133"/>
                <a:ext cx="118534" cy="118534"/>
              </a:xfrm>
              <a:prstGeom prst="ellipse">
                <a:avLst/>
              </a:prstGeom>
              <a:solidFill>
                <a:srgbClr val="0070C0"/>
              </a:solidFill>
              <a:ln w="317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grpSp>
      </p:grpSp>
      <p:grpSp>
        <p:nvGrpSpPr>
          <p:cNvPr id="500" name="Google Shape;500;p14" descr="Event 5-8 text boxes group."/>
          <p:cNvGrpSpPr/>
          <p:nvPr/>
        </p:nvGrpSpPr>
        <p:grpSpPr>
          <a:xfrm>
            <a:off x="226501" y="4706847"/>
            <a:ext cx="11632921" cy="1096774"/>
            <a:chOff x="224980" y="5112662"/>
            <a:chExt cx="11636412" cy="1097103"/>
          </a:xfrm>
        </p:grpSpPr>
        <p:sp>
          <p:nvSpPr>
            <p:cNvPr id="501" name="Google Shape;501;p14"/>
            <p:cNvSpPr/>
            <p:nvPr/>
          </p:nvSpPr>
          <p:spPr>
            <a:xfrm flipH="1">
              <a:off x="224980" y="5112662"/>
              <a:ext cx="3207300" cy="1097100"/>
            </a:xfrm>
            <a:prstGeom prst="rect">
              <a:avLst/>
            </a:prstGeom>
            <a:solidFill>
              <a:schemeClr val="lt1"/>
            </a:solidFill>
            <a:ln w="31750" cap="flat" cmpd="sng">
              <a:solidFill>
                <a:srgbClr val="FF7A0F"/>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r>
                <a:rPr lang="en-US" sz="1400" b="1">
                  <a:solidFill>
                    <a:schemeClr val="dk1"/>
                  </a:solidFill>
                  <a:latin typeface="Arial Black"/>
                  <a:ea typeface="Arial Black"/>
                  <a:cs typeface="Arial Black"/>
                  <a:sym typeface="Arial Black"/>
                </a:rPr>
                <a:t>Standard Works</a:t>
              </a:r>
              <a:endParaRPr sz="900">
                <a:solidFill>
                  <a:schemeClr val="dk1"/>
                </a:solidFill>
              </a:endParaRPr>
            </a:p>
            <a:p>
              <a:pPr marL="111091" marR="0" lvl="0" indent="-111091" algn="l" rtl="0">
                <a:spcBef>
                  <a:spcPts val="200"/>
                </a:spcBef>
                <a:spcAft>
                  <a:spcPts val="0"/>
                </a:spcAft>
                <a:buClr>
                  <a:schemeClr val="dk1"/>
                </a:buClr>
                <a:buSzPts val="900"/>
                <a:buChar char="•"/>
              </a:pPr>
              <a:r>
                <a:rPr lang="en-US" sz="900">
                  <a:solidFill>
                    <a:schemeClr val="dk1"/>
                  </a:solidFill>
                </a:rPr>
                <a:t>Incorporate these updated guidelines into routine surgical workflows to reduce variation in practice. </a:t>
              </a:r>
              <a:endParaRPr sz="900">
                <a:solidFill>
                  <a:schemeClr val="dk1"/>
                </a:solidFill>
              </a:endParaRPr>
            </a:p>
          </p:txBody>
        </p:sp>
        <p:sp>
          <p:nvSpPr>
            <p:cNvPr id="502" name="Google Shape;502;p14"/>
            <p:cNvSpPr/>
            <p:nvPr/>
          </p:nvSpPr>
          <p:spPr>
            <a:xfrm>
              <a:off x="3659004" y="5112665"/>
              <a:ext cx="2687700" cy="1097100"/>
            </a:xfrm>
            <a:prstGeom prst="rect">
              <a:avLst/>
            </a:prstGeom>
            <a:solidFill>
              <a:schemeClr val="lt1"/>
            </a:solidFill>
            <a:ln w="31750" cap="flat" cmpd="sng">
              <a:solidFill>
                <a:srgbClr val="92D151"/>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r>
                <a:rPr lang="en-US" sz="1400" b="1">
                  <a:solidFill>
                    <a:schemeClr val="dk1"/>
                  </a:solidFill>
                  <a:latin typeface="Arial Black"/>
                  <a:ea typeface="Arial Black"/>
                  <a:cs typeface="Arial Black"/>
                  <a:sym typeface="Arial Black"/>
                </a:rPr>
                <a:t>Systems</a:t>
              </a:r>
              <a:endParaRPr/>
            </a:p>
            <a:p>
              <a:pPr marL="111091" marR="0" lvl="0" indent="-111091" algn="l" rtl="0">
                <a:spcBef>
                  <a:spcPts val="0"/>
                </a:spcBef>
                <a:spcAft>
                  <a:spcPts val="0"/>
                </a:spcAft>
                <a:buClr>
                  <a:schemeClr val="dk1"/>
                </a:buClr>
                <a:buSzPts val="900"/>
                <a:buFont typeface="Arial"/>
                <a:buChar char="•"/>
              </a:pPr>
              <a:r>
                <a:rPr lang="en-US" sz="900"/>
                <a:t>Incorporate surgical antibiotic prophylaxis monitoring into routine audits and key performance indicators (KPIs).</a:t>
              </a:r>
              <a:endParaRPr sz="900"/>
            </a:p>
            <a:p>
              <a:pPr marL="111091" marR="0" lvl="0" indent="-111091" algn="l" rtl="0">
                <a:spcBef>
                  <a:spcPts val="0"/>
                </a:spcBef>
                <a:spcAft>
                  <a:spcPts val="0"/>
                </a:spcAft>
                <a:buSzPts val="900"/>
                <a:buChar char="•"/>
              </a:pPr>
              <a:r>
                <a:rPr lang="en-US" sz="900"/>
                <a:t>Report quarterly update to the CMB.</a:t>
              </a:r>
              <a:endParaRPr sz="900"/>
            </a:p>
            <a:p>
              <a:pPr marL="111091" marR="0" lvl="0" indent="-111091" algn="l" rtl="0">
                <a:spcBef>
                  <a:spcPts val="0"/>
                </a:spcBef>
                <a:spcAft>
                  <a:spcPts val="0"/>
                </a:spcAft>
                <a:buSzPts val="900"/>
                <a:buChar char="•"/>
              </a:pPr>
              <a:r>
                <a:rPr lang="en-US" sz="900"/>
                <a:t>Integrate sustained monitoring within the antimicrobial stewardship programme. </a:t>
              </a:r>
              <a:endParaRPr sz="900"/>
            </a:p>
          </p:txBody>
        </p:sp>
        <p:sp>
          <p:nvSpPr>
            <p:cNvPr id="503" name="Google Shape;503;p14"/>
            <p:cNvSpPr/>
            <p:nvPr/>
          </p:nvSpPr>
          <p:spPr>
            <a:xfrm>
              <a:off x="6778638" y="5112662"/>
              <a:ext cx="1816953" cy="1097033"/>
            </a:xfrm>
            <a:prstGeom prst="rect">
              <a:avLst/>
            </a:prstGeom>
            <a:solidFill>
              <a:schemeClr val="lt1"/>
            </a:solidFill>
            <a:ln w="31750" cap="flat" cmpd="sng">
              <a:solidFill>
                <a:srgbClr val="0097E5"/>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r>
                <a:rPr lang="en-US" sz="1400" b="1">
                  <a:solidFill>
                    <a:schemeClr val="dk1"/>
                  </a:solidFill>
                  <a:latin typeface="Arial Black"/>
                  <a:ea typeface="Arial Black"/>
                  <a:cs typeface="Arial Black"/>
                  <a:sym typeface="Arial Black"/>
                </a:rPr>
                <a:t>Staff</a:t>
              </a:r>
              <a:endParaRPr/>
            </a:p>
            <a:p>
              <a:pPr marL="111091" marR="0" lvl="0" indent="-111091" algn="l" rtl="0">
                <a:spcBef>
                  <a:spcPts val="0"/>
                </a:spcBef>
                <a:spcAft>
                  <a:spcPts val="0"/>
                </a:spcAft>
                <a:buClr>
                  <a:schemeClr val="dk1"/>
                </a:buClr>
                <a:buSzPts val="900"/>
                <a:buChar char="•"/>
              </a:pPr>
              <a:r>
                <a:rPr lang="en-US" sz="900">
                  <a:solidFill>
                    <a:schemeClr val="dk1"/>
                  </a:solidFill>
                </a:rPr>
                <a:t>Sustain active involvement of ASP doctors and pharmacists in auditing and feedback processes. </a:t>
              </a:r>
              <a:endParaRPr sz="900">
                <a:solidFill>
                  <a:schemeClr val="dk1"/>
                </a:solidFill>
              </a:endParaRPr>
            </a:p>
          </p:txBody>
        </p:sp>
        <p:sp>
          <p:nvSpPr>
            <p:cNvPr id="504" name="Google Shape;504;p14"/>
            <p:cNvSpPr/>
            <p:nvPr/>
          </p:nvSpPr>
          <p:spPr>
            <a:xfrm>
              <a:off x="9027592" y="5112662"/>
              <a:ext cx="2833800" cy="1097100"/>
            </a:xfrm>
            <a:prstGeom prst="rect">
              <a:avLst/>
            </a:prstGeom>
            <a:solidFill>
              <a:schemeClr val="lt1"/>
            </a:solidFill>
            <a:ln w="31750" cap="flat" cmpd="sng">
              <a:solidFill>
                <a:srgbClr val="FF96E6"/>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r>
                <a:rPr lang="en-US" sz="1400" b="1">
                  <a:solidFill>
                    <a:schemeClr val="dk1"/>
                  </a:solidFill>
                  <a:latin typeface="Arial Black"/>
                  <a:ea typeface="Arial Black"/>
                  <a:cs typeface="Arial Black"/>
                  <a:sym typeface="Arial Black"/>
                </a:rPr>
                <a:t>Patient</a:t>
              </a:r>
              <a:endParaRPr/>
            </a:p>
            <a:p>
              <a:pPr marL="111091" marR="0" lvl="0" indent="-111091" algn="l" rtl="0">
                <a:spcBef>
                  <a:spcPts val="0"/>
                </a:spcBef>
                <a:spcAft>
                  <a:spcPts val="0"/>
                </a:spcAft>
                <a:buClr>
                  <a:schemeClr val="dk1"/>
                </a:buClr>
                <a:buSzPts val="900"/>
                <a:buChar char="•"/>
              </a:pPr>
              <a:r>
                <a:rPr lang="en-US" sz="900">
                  <a:solidFill>
                    <a:schemeClr val="dk1"/>
                  </a:solidFill>
                </a:rPr>
                <a:t>Address patient concerns and prevent the misconception that longer courses of antibiotics provide additional protection against infection. </a:t>
              </a:r>
              <a:endParaRPr sz="900">
                <a:solidFill>
                  <a:schemeClr val="dk1"/>
                </a:solidFill>
              </a:endParaRPr>
            </a:p>
          </p:txBody>
        </p:sp>
      </p:grpSp>
      <p:grpSp>
        <p:nvGrpSpPr>
          <p:cNvPr id="505" name="Google Shape;505;p14"/>
          <p:cNvGrpSpPr/>
          <p:nvPr/>
        </p:nvGrpSpPr>
        <p:grpSpPr>
          <a:xfrm>
            <a:off x="226375" y="1709800"/>
            <a:ext cx="11836711" cy="1555487"/>
            <a:chOff x="912074" y="1754451"/>
            <a:chExt cx="12086910" cy="1555954"/>
          </a:xfrm>
        </p:grpSpPr>
        <p:sp>
          <p:nvSpPr>
            <p:cNvPr id="506" name="Google Shape;506;p14"/>
            <p:cNvSpPr/>
            <p:nvPr/>
          </p:nvSpPr>
          <p:spPr>
            <a:xfrm>
              <a:off x="912074" y="1755802"/>
              <a:ext cx="2314800" cy="1545600"/>
            </a:xfrm>
            <a:prstGeom prst="rect">
              <a:avLst/>
            </a:prstGeom>
            <a:solidFill>
              <a:schemeClr val="lt1"/>
            </a:solidFill>
            <a:ln w="31750" cap="flat" cmpd="sng">
              <a:solidFill>
                <a:srgbClr val="FF2510"/>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r>
                <a:rPr lang="en-US" sz="1400" b="1">
                  <a:solidFill>
                    <a:schemeClr val="dk1"/>
                  </a:solidFill>
                  <a:latin typeface="Arial Black"/>
                  <a:ea typeface="Arial Black"/>
                  <a:cs typeface="Arial Black"/>
                  <a:sym typeface="Arial Black"/>
                </a:rPr>
                <a:t>Education &amp; Training</a:t>
              </a:r>
              <a:endParaRPr sz="1400"/>
            </a:p>
            <a:p>
              <a:pPr marL="111091" marR="0" lvl="0" indent="-111091" algn="l" rtl="0">
                <a:spcBef>
                  <a:spcPts val="0"/>
                </a:spcBef>
                <a:spcAft>
                  <a:spcPts val="0"/>
                </a:spcAft>
                <a:buClr>
                  <a:schemeClr val="dk1"/>
                </a:buClr>
                <a:buSzPts val="900"/>
                <a:buFont typeface="Arial"/>
                <a:buChar char="•"/>
              </a:pPr>
              <a:r>
                <a:rPr lang="en-US" sz="900">
                  <a:solidFill>
                    <a:schemeClr val="dk1"/>
                  </a:solidFill>
                </a:rPr>
                <a:t>Continue displaying surgical antibiotic prophylaxis poster on the NUHS desktop screensaver.</a:t>
              </a:r>
              <a:endParaRPr sz="900">
                <a:solidFill>
                  <a:schemeClr val="dk1"/>
                </a:solidFill>
              </a:endParaRPr>
            </a:p>
            <a:p>
              <a:pPr marL="111091" marR="0" lvl="0" indent="-111091" algn="l" rtl="0">
                <a:spcBef>
                  <a:spcPts val="0"/>
                </a:spcBef>
                <a:spcAft>
                  <a:spcPts val="0"/>
                </a:spcAft>
                <a:buClr>
                  <a:schemeClr val="dk1"/>
                </a:buClr>
                <a:buSzPts val="900"/>
                <a:buFont typeface="Arial"/>
                <a:buChar char="•"/>
              </a:pPr>
              <a:r>
                <a:rPr lang="en-US" sz="900">
                  <a:solidFill>
                    <a:schemeClr val="dk1"/>
                  </a:solidFill>
                </a:rPr>
                <a:t>Update the centralised literature repository with emerging evidence and key references. </a:t>
              </a:r>
              <a:endParaRPr sz="900">
                <a:solidFill>
                  <a:schemeClr val="dk1"/>
                </a:solidFill>
              </a:endParaRPr>
            </a:p>
            <a:p>
              <a:pPr marL="111091" marR="0" lvl="0" indent="-111091" algn="l" rtl="0">
                <a:spcBef>
                  <a:spcPts val="0"/>
                </a:spcBef>
                <a:spcAft>
                  <a:spcPts val="0"/>
                </a:spcAft>
                <a:buClr>
                  <a:schemeClr val="dk1"/>
                </a:buClr>
                <a:buSzPts val="900"/>
                <a:buChar char="•"/>
              </a:pPr>
              <a:r>
                <a:rPr lang="en-US" sz="900">
                  <a:solidFill>
                    <a:schemeClr val="dk1"/>
                  </a:solidFill>
                </a:rPr>
                <a:t>Deliver regular educational presentations to junior doctors and medical students. </a:t>
              </a:r>
              <a:endParaRPr sz="900">
                <a:solidFill>
                  <a:schemeClr val="dk1"/>
                </a:solidFill>
              </a:endParaRPr>
            </a:p>
          </p:txBody>
        </p:sp>
        <p:sp>
          <p:nvSpPr>
            <p:cNvPr id="507" name="Google Shape;507;p14"/>
            <p:cNvSpPr/>
            <p:nvPr/>
          </p:nvSpPr>
          <p:spPr>
            <a:xfrm>
              <a:off x="3658857" y="1755802"/>
              <a:ext cx="2717100" cy="1545600"/>
            </a:xfrm>
            <a:prstGeom prst="rect">
              <a:avLst/>
            </a:prstGeom>
            <a:solidFill>
              <a:schemeClr val="lt1"/>
            </a:solidFill>
            <a:ln w="31750" cap="flat" cmpd="sng">
              <a:solidFill>
                <a:srgbClr val="FFB300"/>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r>
                <a:rPr lang="en-US" sz="1400" b="1">
                  <a:solidFill>
                    <a:schemeClr val="dk1"/>
                  </a:solidFill>
                  <a:latin typeface="Arial Black"/>
                  <a:ea typeface="Arial Black"/>
                  <a:cs typeface="Arial Black"/>
                  <a:sym typeface="Arial Black"/>
                </a:rPr>
                <a:t>Audit Checks</a:t>
              </a:r>
              <a:endParaRPr sz="1400"/>
            </a:p>
            <a:p>
              <a:pPr marL="111091" marR="0" lvl="0" indent="-111091" algn="l" rtl="0">
                <a:spcBef>
                  <a:spcPts val="0"/>
                </a:spcBef>
                <a:spcAft>
                  <a:spcPts val="0"/>
                </a:spcAft>
                <a:buClr>
                  <a:schemeClr val="dk1"/>
                </a:buClr>
                <a:buSzPts val="900"/>
                <a:buChar char="•"/>
              </a:pPr>
              <a:r>
                <a:rPr lang="en-US" sz="900">
                  <a:solidFill>
                    <a:schemeClr val="dk1"/>
                  </a:solidFill>
                </a:rPr>
                <a:t>Continue conducting  weekly surgical antibiotic prophylaxis audits by ASP pharmacists. </a:t>
              </a:r>
              <a:endParaRPr sz="900">
                <a:solidFill>
                  <a:schemeClr val="dk1"/>
                </a:solidFill>
              </a:endParaRPr>
            </a:p>
            <a:p>
              <a:pPr marL="111091" marR="0" lvl="0" indent="-111091" algn="l" rtl="0">
                <a:spcBef>
                  <a:spcPts val="0"/>
                </a:spcBef>
                <a:spcAft>
                  <a:spcPts val="0"/>
                </a:spcAft>
                <a:buClr>
                  <a:schemeClr val="dk1"/>
                </a:buClr>
                <a:buSzPts val="900"/>
                <a:buChar char="•"/>
              </a:pPr>
              <a:r>
                <a:rPr lang="en-US" sz="900">
                  <a:solidFill>
                    <a:schemeClr val="dk1"/>
                  </a:solidFill>
                </a:rPr>
                <a:t>Continue providing monthly audit feedback to surgical teams to reinforce adherence and identify areas for improvement. </a:t>
              </a:r>
              <a:endParaRPr sz="900">
                <a:solidFill>
                  <a:schemeClr val="dk1"/>
                </a:solidFill>
              </a:endParaRPr>
            </a:p>
            <a:p>
              <a:pPr marL="0" marR="0" lvl="0" indent="0" algn="l" rtl="0">
                <a:spcBef>
                  <a:spcPts val="0"/>
                </a:spcBef>
                <a:spcAft>
                  <a:spcPts val="0"/>
                </a:spcAft>
                <a:buNone/>
              </a:pPr>
              <a:endParaRPr sz="900">
                <a:solidFill>
                  <a:schemeClr val="dk1"/>
                </a:solidFill>
              </a:endParaRPr>
            </a:p>
          </p:txBody>
        </p:sp>
        <p:sp>
          <p:nvSpPr>
            <p:cNvPr id="508" name="Google Shape;508;p14"/>
            <p:cNvSpPr/>
            <p:nvPr/>
          </p:nvSpPr>
          <p:spPr>
            <a:xfrm>
              <a:off x="6595240" y="1764805"/>
              <a:ext cx="1973700" cy="1545600"/>
            </a:xfrm>
            <a:prstGeom prst="rect">
              <a:avLst/>
            </a:prstGeom>
            <a:solidFill>
              <a:schemeClr val="lt1"/>
            </a:solidFill>
            <a:ln w="31750" cap="flat" cmpd="sng">
              <a:solidFill>
                <a:srgbClr val="00C8D3"/>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r>
                <a:rPr lang="en-US" sz="1400" b="1">
                  <a:solidFill>
                    <a:schemeClr val="dk1"/>
                  </a:solidFill>
                  <a:latin typeface="Arial Black"/>
                  <a:ea typeface="Arial Black"/>
                  <a:cs typeface="Arial Black"/>
                  <a:sym typeface="Arial Black"/>
                </a:rPr>
                <a:t>Presentations</a:t>
              </a:r>
              <a:endParaRPr sz="1400"/>
            </a:p>
            <a:p>
              <a:pPr marL="111091" marR="0" lvl="0" indent="-111091" algn="l" rtl="0">
                <a:spcBef>
                  <a:spcPts val="0"/>
                </a:spcBef>
                <a:spcAft>
                  <a:spcPts val="0"/>
                </a:spcAft>
                <a:buClr>
                  <a:schemeClr val="dk1"/>
                </a:buClr>
                <a:buSzPts val="900"/>
                <a:buFont typeface="Arial"/>
                <a:buChar char="•"/>
              </a:pPr>
              <a:r>
                <a:rPr lang="en-US" sz="900">
                  <a:solidFill>
                    <a:schemeClr val="dk1"/>
                  </a:solidFill>
                </a:rPr>
                <a:t>Deliver regular educational presentations to junior doctors and medical students.  </a:t>
              </a:r>
              <a:endParaRPr sz="900">
                <a:solidFill>
                  <a:schemeClr val="dk1"/>
                </a:solidFill>
              </a:endParaRPr>
            </a:p>
          </p:txBody>
        </p:sp>
        <p:sp>
          <p:nvSpPr>
            <p:cNvPr id="509" name="Google Shape;509;p14"/>
            <p:cNvSpPr/>
            <p:nvPr/>
          </p:nvSpPr>
          <p:spPr>
            <a:xfrm>
              <a:off x="8788184" y="1754451"/>
              <a:ext cx="4210800" cy="1545600"/>
            </a:xfrm>
            <a:prstGeom prst="rect">
              <a:avLst/>
            </a:prstGeom>
            <a:solidFill>
              <a:schemeClr val="lt1"/>
            </a:solidFill>
            <a:ln w="31750" cap="flat" cmpd="sng">
              <a:solidFill>
                <a:srgbClr val="B65BDE"/>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r>
                <a:rPr lang="en-US" sz="1400" b="1">
                  <a:solidFill>
                    <a:schemeClr val="dk1"/>
                  </a:solidFill>
                  <a:latin typeface="Arial Black"/>
                  <a:ea typeface="Arial Black"/>
                  <a:cs typeface="Arial Black"/>
                  <a:sym typeface="Arial Black"/>
                </a:rPr>
                <a:t>Communications</a:t>
              </a:r>
              <a:endParaRPr sz="1400"/>
            </a:p>
            <a:p>
              <a:pPr marL="111091" marR="0" lvl="0" indent="-111091" algn="l" rtl="0">
                <a:spcBef>
                  <a:spcPts val="0"/>
                </a:spcBef>
                <a:spcAft>
                  <a:spcPts val="0"/>
                </a:spcAft>
                <a:buClr>
                  <a:schemeClr val="dk1"/>
                </a:buClr>
                <a:buSzPts val="900"/>
                <a:buChar char="•"/>
              </a:pPr>
              <a:r>
                <a:rPr lang="en-US" sz="900">
                  <a:solidFill>
                    <a:schemeClr val="dk1"/>
                  </a:solidFill>
                </a:rPr>
                <a:t>Hold weekly check-ins between the team leader and ASP pharmacists to review progress and address issues. </a:t>
              </a:r>
              <a:endParaRPr sz="900">
                <a:solidFill>
                  <a:schemeClr val="dk1"/>
                </a:solidFill>
              </a:endParaRPr>
            </a:p>
            <a:p>
              <a:pPr marL="111091" marR="0" lvl="0" indent="-111091" algn="l" rtl="0">
                <a:spcBef>
                  <a:spcPts val="0"/>
                </a:spcBef>
                <a:spcAft>
                  <a:spcPts val="0"/>
                </a:spcAft>
                <a:buClr>
                  <a:schemeClr val="dk1"/>
                </a:buClr>
                <a:buSzPts val="900"/>
                <a:buChar char="•"/>
              </a:pPr>
              <a:r>
                <a:rPr lang="en-US" sz="900">
                  <a:solidFill>
                    <a:schemeClr val="dk1"/>
                  </a:solidFill>
                </a:rPr>
                <a:t>Continue collating names of surgeons with recurrent deviations and escalate follow-up to the team leader on a weekly-basis. </a:t>
              </a:r>
              <a:endParaRPr sz="900">
                <a:solidFill>
                  <a:schemeClr val="dk1"/>
                </a:solidFill>
              </a:endParaRPr>
            </a:p>
            <a:p>
              <a:pPr marL="111091" marR="0" lvl="0" indent="-111091" algn="l" rtl="0">
                <a:spcBef>
                  <a:spcPts val="0"/>
                </a:spcBef>
                <a:spcAft>
                  <a:spcPts val="0"/>
                </a:spcAft>
                <a:buClr>
                  <a:schemeClr val="dk1"/>
                </a:buClr>
                <a:buSzPts val="900"/>
                <a:buChar char="•"/>
              </a:pPr>
              <a:r>
                <a:rPr lang="en-US" sz="900">
                  <a:solidFill>
                    <a:schemeClr val="dk1"/>
                  </a:solidFill>
                </a:rPr>
                <a:t>Maintain clear communication pathways to support timely intervention and accountability. </a:t>
              </a:r>
              <a:endParaRPr sz="900">
                <a:solidFill>
                  <a:schemeClr val="dk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1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fontScale="55000" lnSpcReduction="20000"/>
          </a:bodyPr>
          <a:lstStyle/>
          <a:p>
            <a:pPr marL="457119" lvl="0" indent="-354249" algn="l" rtl="0">
              <a:spcBef>
                <a:spcPts val="0"/>
              </a:spcBef>
              <a:spcAft>
                <a:spcPts val="0"/>
              </a:spcAft>
              <a:buClr>
                <a:schemeClr val="dk1"/>
              </a:buClr>
              <a:buSzPct val="100000"/>
              <a:buChar char="•"/>
            </a:pPr>
            <a:r>
              <a:rPr lang="en-US" b="1">
                <a:latin typeface="Arial"/>
                <a:ea typeface="Arial"/>
                <a:cs typeface="Arial"/>
                <a:sym typeface="Arial"/>
              </a:rPr>
              <a:t>Sustaining </a:t>
            </a:r>
            <a:endParaRPr b="1">
              <a:latin typeface="Arial"/>
              <a:ea typeface="Arial"/>
              <a:cs typeface="Arial"/>
              <a:sym typeface="Arial"/>
            </a:endParaRPr>
          </a:p>
          <a:p>
            <a:pPr marL="990427" lvl="1" indent="-392362" algn="l" rtl="0">
              <a:spcBef>
                <a:spcPts val="0"/>
              </a:spcBef>
              <a:spcAft>
                <a:spcPts val="0"/>
              </a:spcAft>
              <a:buClr>
                <a:schemeClr val="dk1"/>
              </a:buClr>
              <a:buSzPct val="112500"/>
              <a:buChar char="–"/>
            </a:pPr>
            <a:r>
              <a:rPr lang="en-US">
                <a:latin typeface="Arial"/>
                <a:ea typeface="Arial"/>
                <a:cs typeface="Arial"/>
                <a:sym typeface="Arial"/>
              </a:rPr>
              <a:t>Weekly prospective audit and feedback for SAP prescription. </a:t>
            </a:r>
            <a:endParaRPr>
              <a:latin typeface="Arial"/>
              <a:ea typeface="Arial"/>
              <a:cs typeface="Arial"/>
              <a:sym typeface="Arial"/>
            </a:endParaRPr>
          </a:p>
          <a:p>
            <a:pPr marL="990427" lvl="1" indent="-392362" algn="l" rtl="0">
              <a:spcBef>
                <a:spcPts val="0"/>
              </a:spcBef>
              <a:spcAft>
                <a:spcPts val="0"/>
              </a:spcAft>
              <a:buClr>
                <a:schemeClr val="dk1"/>
              </a:buClr>
              <a:buSzPct val="112500"/>
              <a:buChar char="–"/>
            </a:pPr>
            <a:r>
              <a:rPr lang="en-US">
                <a:latin typeface="Arial"/>
                <a:ea typeface="Arial"/>
                <a:cs typeface="Arial"/>
                <a:sym typeface="Arial"/>
              </a:rPr>
              <a:t>Roadshow to more surgical departments to share progress and gather feedback for continuous improvement.</a:t>
            </a:r>
            <a:endParaRPr>
              <a:latin typeface="Arial"/>
              <a:ea typeface="Arial"/>
              <a:cs typeface="Arial"/>
              <a:sym typeface="Arial"/>
            </a:endParaRPr>
          </a:p>
          <a:p>
            <a:pPr marL="990427" lvl="1" indent="-392362" algn="l" rtl="0">
              <a:spcBef>
                <a:spcPts val="0"/>
              </a:spcBef>
              <a:spcAft>
                <a:spcPts val="0"/>
              </a:spcAft>
              <a:buClr>
                <a:schemeClr val="dk1"/>
              </a:buClr>
              <a:buSzPct val="112500"/>
              <a:buChar char="–"/>
            </a:pPr>
            <a:r>
              <a:rPr lang="en-US">
                <a:latin typeface="Arial"/>
                <a:ea typeface="Arial"/>
                <a:cs typeface="Arial"/>
                <a:sym typeface="Arial"/>
              </a:rPr>
              <a:t>EPIC medication panel for specific elective surgeries with predefined SAP duration. </a:t>
            </a:r>
            <a:endParaRPr>
              <a:latin typeface="Arial"/>
              <a:ea typeface="Arial"/>
              <a:cs typeface="Arial"/>
              <a:sym typeface="Arial"/>
            </a:endParaRPr>
          </a:p>
          <a:p>
            <a:pPr marL="0" lvl="0" indent="0" algn="l"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a:p>
            <a:pPr marL="457119" lvl="0" indent="-354249" algn="l" rtl="0">
              <a:spcBef>
                <a:spcPts val="720"/>
              </a:spcBef>
              <a:spcAft>
                <a:spcPts val="0"/>
              </a:spcAft>
              <a:buClr>
                <a:schemeClr val="dk1"/>
              </a:buClr>
              <a:buSzPct val="100000"/>
              <a:buChar char="•"/>
            </a:pPr>
            <a:r>
              <a:rPr lang="en-US" b="1">
                <a:latin typeface="Arial"/>
                <a:ea typeface="Arial"/>
                <a:cs typeface="Arial"/>
                <a:sym typeface="Arial"/>
              </a:rPr>
              <a:t>Vertical spread</a:t>
            </a:r>
            <a:endParaRPr b="1">
              <a:latin typeface="Arial"/>
              <a:ea typeface="Arial"/>
              <a:cs typeface="Arial"/>
              <a:sym typeface="Arial"/>
            </a:endParaRPr>
          </a:p>
          <a:p>
            <a:pPr marL="990427" lvl="1" indent="-392362" algn="l" rtl="0">
              <a:spcBef>
                <a:spcPts val="0"/>
              </a:spcBef>
              <a:spcAft>
                <a:spcPts val="0"/>
              </a:spcAft>
              <a:buSzPct val="112500"/>
              <a:buChar char="–"/>
            </a:pPr>
            <a:r>
              <a:rPr lang="en-US">
                <a:latin typeface="Arial"/>
                <a:ea typeface="Arial"/>
                <a:cs typeface="Arial"/>
                <a:sym typeface="Arial"/>
              </a:rPr>
              <a:t>Surveillance of surgical site infections following elective surgeries. </a:t>
            </a:r>
            <a:endParaRPr>
              <a:latin typeface="Arial"/>
              <a:ea typeface="Arial"/>
              <a:cs typeface="Arial"/>
              <a:sym typeface="Arial"/>
            </a:endParaRPr>
          </a:p>
          <a:p>
            <a:pPr marL="990427" lvl="1" indent="-392362" algn="l" rtl="0">
              <a:spcBef>
                <a:spcPts val="0"/>
              </a:spcBef>
              <a:spcAft>
                <a:spcPts val="0"/>
              </a:spcAft>
              <a:buSzPct val="112500"/>
              <a:buChar char="–"/>
            </a:pPr>
            <a:r>
              <a:rPr lang="en-US">
                <a:latin typeface="Arial"/>
                <a:ea typeface="Arial"/>
                <a:cs typeface="Arial"/>
                <a:sym typeface="Arial"/>
              </a:rPr>
              <a:t>Train junior doctors and medical students on institution SAP guide and documentation of indication. </a:t>
            </a:r>
            <a:endParaRPr>
              <a:latin typeface="Arial"/>
              <a:ea typeface="Arial"/>
              <a:cs typeface="Arial"/>
              <a:sym typeface="Arial"/>
            </a:endParaRPr>
          </a:p>
          <a:p>
            <a:pPr marL="0" lvl="0" indent="0" algn="l" rtl="0">
              <a:spcBef>
                <a:spcPts val="720"/>
              </a:spcBef>
              <a:spcAft>
                <a:spcPts val="0"/>
              </a:spcAft>
              <a:buClr>
                <a:schemeClr val="dk1"/>
              </a:buClr>
              <a:buSzPct val="100000"/>
              <a:buNone/>
            </a:pPr>
            <a:endParaRPr>
              <a:latin typeface="Arial"/>
              <a:ea typeface="Arial"/>
              <a:cs typeface="Arial"/>
              <a:sym typeface="Arial"/>
            </a:endParaRPr>
          </a:p>
          <a:p>
            <a:pPr marL="457119" lvl="0" indent="-354249" algn="l" rtl="0">
              <a:spcBef>
                <a:spcPts val="720"/>
              </a:spcBef>
              <a:spcAft>
                <a:spcPts val="0"/>
              </a:spcAft>
              <a:buClr>
                <a:schemeClr val="dk1"/>
              </a:buClr>
              <a:buSzPct val="100000"/>
              <a:buChar char="•"/>
            </a:pPr>
            <a:r>
              <a:rPr lang="en-US" b="1">
                <a:latin typeface="Arial"/>
                <a:ea typeface="Arial"/>
                <a:cs typeface="Arial"/>
                <a:sym typeface="Arial"/>
              </a:rPr>
              <a:t>Horizontal spread</a:t>
            </a:r>
            <a:r>
              <a:rPr lang="en-US">
                <a:latin typeface="Arial"/>
                <a:ea typeface="Arial"/>
                <a:cs typeface="Arial"/>
                <a:sym typeface="Arial"/>
              </a:rPr>
              <a:t> </a:t>
            </a:r>
            <a:endParaRPr>
              <a:latin typeface="Arial"/>
              <a:ea typeface="Arial"/>
              <a:cs typeface="Arial"/>
              <a:sym typeface="Arial"/>
            </a:endParaRPr>
          </a:p>
          <a:p>
            <a:pPr marL="990427" lvl="1" indent="-392362" algn="l" rtl="0">
              <a:spcBef>
                <a:spcPts val="720"/>
              </a:spcBef>
              <a:spcAft>
                <a:spcPts val="0"/>
              </a:spcAft>
              <a:buClr>
                <a:schemeClr val="dk1"/>
              </a:buClr>
              <a:buSzPct val="112500"/>
              <a:buChar char="–"/>
            </a:pPr>
            <a:r>
              <a:rPr lang="en-US">
                <a:latin typeface="Arial"/>
                <a:ea typeface="Arial"/>
                <a:cs typeface="Arial"/>
                <a:sym typeface="Arial"/>
              </a:rPr>
              <a:t>Sharing this quality improvement initiative and engage more surgical departments to expand SAP optimisation. </a:t>
            </a:r>
            <a:endParaRPr>
              <a:latin typeface="Arial"/>
              <a:ea typeface="Arial"/>
              <a:cs typeface="Arial"/>
              <a:sym typeface="Arial"/>
            </a:endParaRPr>
          </a:p>
          <a:p>
            <a:pPr marL="990427" lvl="1" indent="-392362" algn="l" rtl="0">
              <a:spcBef>
                <a:spcPts val="720"/>
              </a:spcBef>
              <a:spcAft>
                <a:spcPts val="0"/>
              </a:spcAft>
              <a:buClr>
                <a:schemeClr val="dk1"/>
              </a:buClr>
              <a:buSzPct val="112500"/>
              <a:buChar char="–"/>
            </a:pPr>
            <a:r>
              <a:rPr lang="en-US">
                <a:latin typeface="Arial"/>
                <a:ea typeface="Arial"/>
                <a:cs typeface="Arial"/>
                <a:sym typeface="Arial"/>
              </a:rPr>
              <a:t>Collaboration with National Antimicrobial Stewardship Expert Panel (NASEP) to disseminate initiatives to other hospitals. </a:t>
            </a:r>
            <a:endParaRPr>
              <a:latin typeface="Arial"/>
              <a:ea typeface="Arial"/>
              <a:cs typeface="Arial"/>
              <a:sym typeface="Arial"/>
            </a:endParaRPr>
          </a:p>
          <a:p>
            <a:pPr marL="990427" lvl="1" indent="-392362" algn="l" rtl="0">
              <a:spcBef>
                <a:spcPts val="720"/>
              </a:spcBef>
              <a:spcAft>
                <a:spcPts val="0"/>
              </a:spcAft>
              <a:buClr>
                <a:schemeClr val="dk1"/>
              </a:buClr>
              <a:buSzPct val="112500"/>
              <a:buChar char="–"/>
            </a:pPr>
            <a:r>
              <a:rPr lang="en-US">
                <a:latin typeface="Arial"/>
                <a:ea typeface="Arial"/>
                <a:cs typeface="Arial"/>
                <a:sym typeface="Arial"/>
              </a:rPr>
              <a:t>Peer-reviewed publication to support adoption beyond NUH.</a:t>
            </a:r>
            <a:endParaRPr>
              <a:latin typeface="Arial"/>
              <a:ea typeface="Arial"/>
              <a:cs typeface="Arial"/>
              <a:sym typeface="Arial"/>
            </a:endParaRPr>
          </a:p>
          <a:p>
            <a:pPr marL="457119" lvl="0" indent="0" algn="l" rtl="0">
              <a:spcBef>
                <a:spcPts val="720"/>
              </a:spcBef>
              <a:spcAft>
                <a:spcPts val="0"/>
              </a:spcAft>
              <a:buNone/>
            </a:pPr>
            <a:endParaRPr/>
          </a:p>
        </p:txBody>
      </p:sp>
      <p:sp>
        <p:nvSpPr>
          <p:cNvPr id="515" name="Google Shape;515;p15"/>
          <p:cNvSpPr txBox="1"/>
          <p:nvPr/>
        </p:nvSpPr>
        <p:spPr>
          <a:xfrm>
            <a:off x="352605" y="64985"/>
            <a:ext cx="11836200" cy="553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999" b="1">
                <a:solidFill>
                  <a:srgbClr val="262626"/>
                </a:solidFill>
                <a:latin typeface="Arial Black"/>
                <a:ea typeface="Arial Black"/>
                <a:cs typeface="Arial Black"/>
                <a:sym typeface="Arial Black"/>
              </a:rPr>
              <a:t>F. Strategy for Spreading/ Sustaining (</a:t>
            </a:r>
            <a:r>
              <a:rPr lang="en-US" sz="2999" b="1">
                <a:solidFill>
                  <a:srgbClr val="0070C0"/>
                </a:solidFill>
                <a:latin typeface="Arial Black"/>
                <a:ea typeface="Arial Black"/>
                <a:cs typeface="Arial Black"/>
                <a:sym typeface="Arial Black"/>
              </a:rPr>
              <a:t>A</a:t>
            </a:r>
            <a:r>
              <a:rPr lang="en-US" sz="2999" b="1">
                <a:solidFill>
                  <a:srgbClr val="262626"/>
                </a:solidFill>
                <a:latin typeface="Arial Black"/>
                <a:ea typeface="Arial Black"/>
                <a:cs typeface="Arial Black"/>
                <a:sym typeface="Arial Black"/>
              </a:rPr>
              <a:t>CT)</a:t>
            </a:r>
            <a:endParaRPr sz="1600">
              <a:solidFill>
                <a:srgbClr val="262626"/>
              </a:solidFill>
              <a:latin typeface="Arial"/>
              <a:ea typeface="Arial"/>
              <a:cs typeface="Arial"/>
              <a:sym typeface="Arial"/>
            </a:endParaRPr>
          </a:p>
        </p:txBody>
      </p:sp>
      <p:cxnSp>
        <p:nvCxnSpPr>
          <p:cNvPr id="516" name="Google Shape;516;p15"/>
          <p:cNvCxnSpPr/>
          <p:nvPr/>
        </p:nvCxnSpPr>
        <p:spPr>
          <a:xfrm>
            <a:off x="226363" y="746750"/>
            <a:ext cx="10025400" cy="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6"/>
          <p:cNvSpPr txBox="1">
            <a:spLocks noGrp="1"/>
          </p:cNvSpPr>
          <p:nvPr>
            <p:ph type="body" idx="4294967295"/>
          </p:nvPr>
        </p:nvSpPr>
        <p:spPr>
          <a:xfrm>
            <a:off x="176325" y="555550"/>
            <a:ext cx="4872000" cy="3365700"/>
          </a:xfrm>
          <a:prstGeom prst="rect">
            <a:avLst/>
          </a:prstGeom>
          <a:noFill/>
          <a:ln>
            <a:noFill/>
          </a:ln>
        </p:spPr>
        <p:txBody>
          <a:bodyPr spcFirstLastPara="1" wrap="square" lIns="0" tIns="60925" rIns="0" bIns="60925" anchor="t" anchorCtr="0">
            <a:normAutofit/>
          </a:bodyPr>
          <a:lstStyle/>
          <a:p>
            <a:pPr marL="457200" lvl="0" indent="-317500" algn="l" rtl="0">
              <a:spcBef>
                <a:spcPts val="0"/>
              </a:spcBef>
              <a:spcAft>
                <a:spcPts val="0"/>
              </a:spcAft>
              <a:buSzPts val="1400"/>
              <a:buFont typeface="Arial"/>
              <a:buAutoNum type="arabicPeriod"/>
            </a:pPr>
            <a:r>
              <a:rPr lang="en-US" sz="1400">
                <a:latin typeface="Arial"/>
                <a:ea typeface="Arial"/>
                <a:cs typeface="Arial"/>
                <a:sym typeface="Arial"/>
              </a:rPr>
              <a:t>Pareto chart</a:t>
            </a:r>
            <a:endParaRPr sz="1400">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US" sz="1400">
                <a:latin typeface="Arial"/>
                <a:ea typeface="Arial"/>
                <a:cs typeface="Arial"/>
                <a:sym typeface="Arial"/>
              </a:rPr>
              <a:t>Pre- and post-intervention survey with ASP pharmacists</a:t>
            </a:r>
            <a:endParaRPr sz="1400">
              <a:latin typeface="Arial"/>
              <a:ea typeface="Arial"/>
              <a:cs typeface="Arial"/>
              <a:sym typeface="Arial"/>
            </a:endParaRPr>
          </a:p>
          <a:p>
            <a:pPr marL="457200" lvl="0" indent="-317500" algn="l" rtl="0">
              <a:spcBef>
                <a:spcPts val="0"/>
              </a:spcBef>
              <a:spcAft>
                <a:spcPts val="0"/>
              </a:spcAft>
              <a:buSzPts val="1400"/>
              <a:buAutoNum type="arabicPeriod"/>
            </a:pPr>
            <a:r>
              <a:rPr lang="en-US" sz="1400">
                <a:latin typeface="Arial"/>
                <a:ea typeface="Arial"/>
                <a:cs typeface="Arial"/>
                <a:sym typeface="Arial"/>
              </a:rPr>
              <a:t>Literature repository with updated evidence</a:t>
            </a:r>
            <a:endParaRPr sz="1400">
              <a:latin typeface="Arial"/>
              <a:ea typeface="Arial"/>
              <a:cs typeface="Arial"/>
              <a:sym typeface="Arial"/>
            </a:endParaRPr>
          </a:p>
          <a:p>
            <a:pPr marL="457200" lvl="0" indent="-317500" algn="l" rtl="0">
              <a:spcBef>
                <a:spcPts val="0"/>
              </a:spcBef>
              <a:spcAft>
                <a:spcPts val="0"/>
              </a:spcAft>
              <a:buSzPts val="1400"/>
              <a:buAutoNum type="arabicPeriod"/>
            </a:pPr>
            <a:r>
              <a:rPr lang="en-US" sz="1400">
                <a:latin typeface="Arial"/>
                <a:ea typeface="Arial"/>
                <a:cs typeface="Arial"/>
                <a:sym typeface="Arial"/>
              </a:rPr>
              <a:t>Informative SAP poster</a:t>
            </a:r>
            <a:endParaRPr sz="1400">
              <a:latin typeface="Arial"/>
              <a:ea typeface="Arial"/>
              <a:cs typeface="Arial"/>
              <a:sym typeface="Arial"/>
            </a:endParaRPr>
          </a:p>
          <a:p>
            <a:pPr marL="457200" lvl="0" indent="-317500" algn="l" rtl="0">
              <a:spcBef>
                <a:spcPts val="0"/>
              </a:spcBef>
              <a:spcAft>
                <a:spcPts val="0"/>
              </a:spcAft>
              <a:buSzPts val="1400"/>
              <a:buAutoNum type="arabicPeriod"/>
            </a:pPr>
            <a:r>
              <a:rPr lang="en-US" sz="1400">
                <a:latin typeface="Arial"/>
                <a:ea typeface="Arial"/>
                <a:cs typeface="Arial"/>
                <a:sym typeface="Arial"/>
              </a:rPr>
              <a:t>Monthly feedback to departments </a:t>
            </a:r>
            <a:endParaRPr sz="1400">
              <a:latin typeface="Arial"/>
              <a:ea typeface="Arial"/>
              <a:cs typeface="Arial"/>
              <a:sym typeface="Arial"/>
            </a:endParaRPr>
          </a:p>
          <a:p>
            <a:pPr marL="914400" lvl="1" indent="-317500" algn="l" rtl="0">
              <a:spcBef>
                <a:spcPts val="0"/>
              </a:spcBef>
              <a:spcAft>
                <a:spcPts val="0"/>
              </a:spcAft>
              <a:buSzPts val="1400"/>
              <a:buAutoNum type="alphaLcPeriod"/>
            </a:pPr>
            <a:r>
              <a:rPr lang="en-US" sz="1400">
                <a:latin typeface="Arial"/>
                <a:ea typeface="Arial"/>
                <a:cs typeface="Arial"/>
                <a:sym typeface="Arial"/>
              </a:rPr>
              <a:t>Choice </a:t>
            </a:r>
            <a:endParaRPr sz="1400">
              <a:latin typeface="Arial"/>
              <a:ea typeface="Arial"/>
              <a:cs typeface="Arial"/>
              <a:sym typeface="Arial"/>
            </a:endParaRPr>
          </a:p>
          <a:p>
            <a:pPr marL="914400" lvl="1" indent="-317500" algn="l" rtl="0">
              <a:spcBef>
                <a:spcPts val="0"/>
              </a:spcBef>
              <a:spcAft>
                <a:spcPts val="0"/>
              </a:spcAft>
              <a:buSzPts val="1400"/>
              <a:buAutoNum type="alphaLcPeriod"/>
            </a:pPr>
            <a:r>
              <a:rPr lang="en-US" sz="1400">
                <a:latin typeface="Arial"/>
                <a:ea typeface="Arial"/>
                <a:cs typeface="Arial"/>
                <a:sym typeface="Arial"/>
              </a:rPr>
              <a:t>Duration </a:t>
            </a:r>
            <a:endParaRPr sz="1400">
              <a:latin typeface="Arial"/>
              <a:ea typeface="Arial"/>
              <a:cs typeface="Arial"/>
              <a:sym typeface="Arial"/>
            </a:endParaRPr>
          </a:p>
          <a:p>
            <a:pPr marL="914400" lvl="1" indent="-317500" algn="l" rtl="0">
              <a:spcBef>
                <a:spcPts val="0"/>
              </a:spcBef>
              <a:spcAft>
                <a:spcPts val="0"/>
              </a:spcAft>
              <a:buSzPts val="1400"/>
              <a:buAutoNum type="alphaLcPeriod"/>
            </a:pPr>
            <a:r>
              <a:rPr lang="en-US" sz="1400">
                <a:latin typeface="Arial"/>
                <a:ea typeface="Arial"/>
                <a:cs typeface="Arial"/>
                <a:sym typeface="Arial"/>
              </a:rPr>
              <a:t>Sub-specialty </a:t>
            </a:r>
            <a:endParaRPr sz="1400">
              <a:latin typeface="Arial"/>
              <a:ea typeface="Arial"/>
              <a:cs typeface="Arial"/>
              <a:sym typeface="Arial"/>
            </a:endParaRPr>
          </a:p>
          <a:p>
            <a:pPr marL="457200" lvl="0" indent="-317500" algn="l" rtl="0">
              <a:spcBef>
                <a:spcPts val="0"/>
              </a:spcBef>
              <a:spcAft>
                <a:spcPts val="0"/>
              </a:spcAft>
              <a:buSzPts val="1400"/>
              <a:buAutoNum type="arabicPeriod"/>
            </a:pPr>
            <a:r>
              <a:rPr lang="en-US" sz="1400">
                <a:latin typeface="Arial"/>
                <a:ea typeface="Arial"/>
                <a:cs typeface="Arial"/>
                <a:sym typeface="Arial"/>
              </a:rPr>
              <a:t>Revised orthopaedics and otolaryngology guidelines</a:t>
            </a:r>
            <a:endParaRPr sz="1400">
              <a:latin typeface="Arial"/>
              <a:ea typeface="Arial"/>
              <a:cs typeface="Arial"/>
              <a:sym typeface="Arial"/>
            </a:endParaRPr>
          </a:p>
          <a:p>
            <a:pPr marL="457200" lvl="0" indent="-317500" algn="l" rtl="0">
              <a:spcBef>
                <a:spcPts val="0"/>
              </a:spcBef>
              <a:spcAft>
                <a:spcPts val="0"/>
              </a:spcAft>
              <a:buSzPts val="1400"/>
              <a:buAutoNum type="arabicPeriod"/>
            </a:pPr>
            <a:r>
              <a:rPr lang="en-US" sz="1400">
                <a:latin typeface="Arial"/>
                <a:ea typeface="Arial"/>
                <a:cs typeface="Arial"/>
                <a:sym typeface="Arial"/>
              </a:rPr>
              <a:t>Educational talk during World Antimicrobial Awareness Week 2025 </a:t>
            </a:r>
            <a:endParaRPr sz="1400">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US" sz="1400">
                <a:latin typeface="Arial"/>
                <a:ea typeface="Arial"/>
                <a:cs typeface="Arial"/>
                <a:sym typeface="Arial"/>
              </a:rPr>
              <a:t>Incidence of surgical site infections </a:t>
            </a:r>
            <a:endParaRPr sz="1400">
              <a:latin typeface="Arial"/>
              <a:ea typeface="Arial"/>
              <a:cs typeface="Arial"/>
              <a:sym typeface="Arial"/>
            </a:endParaRPr>
          </a:p>
          <a:p>
            <a:pPr marL="457200" lvl="0" indent="-317500" algn="l" rtl="0">
              <a:spcBef>
                <a:spcPts val="0"/>
              </a:spcBef>
              <a:spcAft>
                <a:spcPts val="0"/>
              </a:spcAft>
              <a:buSzPts val="1400"/>
              <a:buFont typeface="Arial"/>
              <a:buAutoNum type="arabicPeriod"/>
            </a:pPr>
            <a:r>
              <a:rPr lang="en-US" sz="1400">
                <a:latin typeface="Arial"/>
                <a:ea typeface="Arial"/>
                <a:cs typeface="Arial"/>
                <a:sym typeface="Arial"/>
              </a:rPr>
              <a:t>References</a:t>
            </a:r>
            <a:endParaRPr sz="1400">
              <a:latin typeface="Arial"/>
              <a:ea typeface="Arial"/>
              <a:cs typeface="Arial"/>
              <a:sym typeface="Arial"/>
            </a:endParaRPr>
          </a:p>
        </p:txBody>
      </p:sp>
      <p:pic>
        <p:nvPicPr>
          <p:cNvPr id="523" name="Google Shape;523;p16" descr="A graph with red line and green rectangles&#10;&#10;AI-generated content may be incorrect."/>
          <p:cNvPicPr preferRelativeResize="0"/>
          <p:nvPr/>
        </p:nvPicPr>
        <p:blipFill rotWithShape="1">
          <a:blip r:embed="rId3">
            <a:alphaModFix/>
          </a:blip>
          <a:srcRect/>
          <a:stretch/>
        </p:blipFill>
        <p:spPr>
          <a:xfrm>
            <a:off x="5082979" y="78556"/>
            <a:ext cx="4711474" cy="2434282"/>
          </a:xfrm>
          <a:prstGeom prst="rect">
            <a:avLst/>
          </a:prstGeom>
          <a:noFill/>
          <a:ln>
            <a:noFill/>
          </a:ln>
        </p:spPr>
      </p:pic>
      <p:cxnSp>
        <p:nvCxnSpPr>
          <p:cNvPr id="524" name="Google Shape;524;p16"/>
          <p:cNvCxnSpPr/>
          <p:nvPr/>
        </p:nvCxnSpPr>
        <p:spPr>
          <a:xfrm>
            <a:off x="7408885" y="905805"/>
            <a:ext cx="0" cy="1404300"/>
          </a:xfrm>
          <a:prstGeom prst="straightConnector1">
            <a:avLst/>
          </a:prstGeom>
          <a:noFill/>
          <a:ln w="9525" cap="flat" cmpd="sng">
            <a:solidFill>
              <a:srgbClr val="FF0000"/>
            </a:solidFill>
            <a:prstDash val="solid"/>
            <a:round/>
            <a:headEnd type="none" w="sm" len="sm"/>
            <a:tailEnd type="none" w="sm" len="sm"/>
          </a:ln>
        </p:spPr>
      </p:cxnSp>
      <p:cxnSp>
        <p:nvCxnSpPr>
          <p:cNvPr id="525" name="Google Shape;525;p16"/>
          <p:cNvCxnSpPr/>
          <p:nvPr/>
        </p:nvCxnSpPr>
        <p:spPr>
          <a:xfrm rot="10800000" flipH="1">
            <a:off x="7391567" y="904441"/>
            <a:ext cx="2088300" cy="36000"/>
          </a:xfrm>
          <a:prstGeom prst="straightConnector1">
            <a:avLst/>
          </a:prstGeom>
          <a:noFill/>
          <a:ln w="9525" cap="flat" cmpd="sng">
            <a:solidFill>
              <a:srgbClr val="FF0000"/>
            </a:solidFill>
            <a:prstDash val="solid"/>
            <a:round/>
            <a:headEnd type="none" w="sm" len="sm"/>
            <a:tailEnd type="none" w="sm" len="sm"/>
          </a:ln>
        </p:spPr>
      </p:cxnSp>
      <p:sp>
        <p:nvSpPr>
          <p:cNvPr id="526" name="Google Shape;526;p16"/>
          <p:cNvSpPr txBox="1"/>
          <p:nvPr/>
        </p:nvSpPr>
        <p:spPr>
          <a:xfrm>
            <a:off x="176330" y="78560"/>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a:solidFill>
                  <a:srgbClr val="262626"/>
                </a:solidFill>
                <a:latin typeface="Arial Black"/>
                <a:ea typeface="Arial Black"/>
                <a:cs typeface="Arial Black"/>
                <a:sym typeface="Arial Black"/>
              </a:rPr>
              <a:t>Appendix</a:t>
            </a:r>
            <a:endParaRPr sz="2500" b="0" i="0" u="none" strike="noStrike" cap="none">
              <a:solidFill>
                <a:srgbClr val="262626"/>
              </a:solidFill>
              <a:latin typeface="Arial"/>
              <a:ea typeface="Arial"/>
              <a:cs typeface="Arial"/>
              <a:sym typeface="Arial"/>
            </a:endParaRPr>
          </a:p>
        </p:txBody>
      </p:sp>
      <p:sp>
        <p:nvSpPr>
          <p:cNvPr id="527" name="Google Shape;527;p16"/>
          <p:cNvSpPr txBox="1"/>
          <p:nvPr/>
        </p:nvSpPr>
        <p:spPr>
          <a:xfrm>
            <a:off x="5108400" y="2478214"/>
            <a:ext cx="4711500" cy="916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b="1">
                <a:solidFill>
                  <a:schemeClr val="dk1"/>
                </a:solidFill>
              </a:rPr>
              <a:t>1. Pareto chart</a:t>
            </a:r>
            <a:endParaRPr sz="1200" b="1">
              <a:solidFill>
                <a:schemeClr val="dk1"/>
              </a:solidFill>
            </a:endParaRPr>
          </a:p>
          <a:p>
            <a:pPr marL="0" lvl="0" indent="0" algn="just" rtl="0">
              <a:spcBef>
                <a:spcPts val="0"/>
              </a:spcBef>
              <a:spcAft>
                <a:spcPts val="0"/>
              </a:spcAft>
              <a:buNone/>
            </a:pPr>
            <a:r>
              <a:rPr lang="en-US" sz="1200">
                <a:solidFill>
                  <a:schemeClr val="dk1"/>
                </a:solidFill>
              </a:rPr>
              <a:t>Pareto analysis showed that leadership, lack of unified guidance, knowledge and awareness gaps, and culture and communication accounted for about 80% of barriers to reduce inappropriate SAP.</a:t>
            </a:r>
            <a:endParaRPr sz="1500">
              <a:solidFill>
                <a:schemeClr val="dk1"/>
              </a:solidFill>
            </a:endParaRPr>
          </a:p>
        </p:txBody>
      </p:sp>
      <p:pic>
        <p:nvPicPr>
          <p:cNvPr id="528" name="Google Shape;528;p16" descr="A screenshot of a test&#10;&#10;AI-generated content may be incorrect."/>
          <p:cNvPicPr preferRelativeResize="0"/>
          <p:nvPr/>
        </p:nvPicPr>
        <p:blipFill rotWithShape="1">
          <a:blip r:embed="rId4">
            <a:alphaModFix/>
          </a:blip>
          <a:srcRect/>
          <a:stretch/>
        </p:blipFill>
        <p:spPr>
          <a:xfrm>
            <a:off x="176329" y="3503879"/>
            <a:ext cx="1609673" cy="2774031"/>
          </a:xfrm>
          <a:prstGeom prst="rect">
            <a:avLst/>
          </a:prstGeom>
          <a:noFill/>
          <a:ln>
            <a:noFill/>
          </a:ln>
        </p:spPr>
      </p:pic>
      <p:pic>
        <p:nvPicPr>
          <p:cNvPr id="529" name="Google Shape;529;p16" descr="A screenshot of a survey&#10;&#10;AI-generated content may be incorrect."/>
          <p:cNvPicPr preferRelativeResize="0"/>
          <p:nvPr/>
        </p:nvPicPr>
        <p:blipFill rotWithShape="1">
          <a:blip r:embed="rId5">
            <a:alphaModFix/>
          </a:blip>
          <a:srcRect/>
          <a:stretch/>
        </p:blipFill>
        <p:spPr>
          <a:xfrm>
            <a:off x="1807488" y="3501836"/>
            <a:ext cx="1609673" cy="2778116"/>
          </a:xfrm>
          <a:prstGeom prst="rect">
            <a:avLst/>
          </a:prstGeom>
          <a:noFill/>
          <a:ln>
            <a:noFill/>
          </a:ln>
        </p:spPr>
      </p:pic>
      <p:sp>
        <p:nvSpPr>
          <p:cNvPr id="530" name="Google Shape;530;p16"/>
          <p:cNvSpPr txBox="1"/>
          <p:nvPr/>
        </p:nvSpPr>
        <p:spPr>
          <a:xfrm>
            <a:off x="3438650" y="3406302"/>
            <a:ext cx="3515400" cy="3460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b="1">
                <a:solidFill>
                  <a:schemeClr val="dk1"/>
                </a:solidFill>
              </a:rPr>
              <a:t>Pre-intervention survey results:</a:t>
            </a:r>
            <a:endParaRPr sz="1200" b="1">
              <a:solidFill>
                <a:schemeClr val="dk1"/>
              </a:solidFill>
            </a:endParaRPr>
          </a:p>
          <a:p>
            <a:pPr marL="0" lvl="0" indent="0" algn="just" rtl="0">
              <a:spcBef>
                <a:spcPts val="0"/>
              </a:spcBef>
              <a:spcAft>
                <a:spcPts val="0"/>
              </a:spcAft>
              <a:buNone/>
            </a:pPr>
            <a:r>
              <a:rPr lang="en-US" sz="1200">
                <a:solidFill>
                  <a:schemeClr val="dk1"/>
                </a:solidFill>
              </a:rPr>
              <a:t>Key barriers include difficulty in interpreting surgical details (e.g., implants, contamination complications) and uncertainty when cases fall outside guidelines due to limited evidence for SAP duration in complex procedures or high-risk patients. Additionally, resistance from surgeons to stewardship interventions makes it challenging to reduce or stop prolonged surgical prophylactic antibiotics. </a:t>
            </a:r>
            <a:endParaRPr sz="1200">
              <a:solidFill>
                <a:schemeClr val="dk1"/>
              </a:solidFill>
            </a:endParaRPr>
          </a:p>
          <a:p>
            <a:pPr marL="0" lvl="0" indent="0" algn="just" rtl="0">
              <a:spcBef>
                <a:spcPts val="0"/>
              </a:spcBef>
              <a:spcAft>
                <a:spcPts val="0"/>
              </a:spcAft>
              <a:buNone/>
            </a:pPr>
            <a:endParaRPr sz="1200">
              <a:solidFill>
                <a:schemeClr val="dk1"/>
              </a:solidFill>
            </a:endParaRPr>
          </a:p>
          <a:p>
            <a:pPr marL="0" lvl="0" indent="0" algn="just" rtl="0">
              <a:spcBef>
                <a:spcPts val="0"/>
              </a:spcBef>
              <a:spcAft>
                <a:spcPts val="0"/>
              </a:spcAft>
              <a:buNone/>
            </a:pPr>
            <a:r>
              <a:rPr lang="en-US" sz="1200" b="1">
                <a:solidFill>
                  <a:schemeClr val="dk1"/>
                </a:solidFill>
              </a:rPr>
              <a:t>Post-intervention survey results:</a:t>
            </a:r>
            <a:endParaRPr sz="1200" b="1">
              <a:solidFill>
                <a:schemeClr val="dk1"/>
              </a:solidFill>
            </a:endParaRPr>
          </a:p>
          <a:p>
            <a:pPr marL="0" lvl="0" indent="0" algn="just" rtl="0">
              <a:spcBef>
                <a:spcPts val="0"/>
              </a:spcBef>
              <a:spcAft>
                <a:spcPts val="0"/>
              </a:spcAft>
              <a:buNone/>
            </a:pPr>
            <a:r>
              <a:rPr lang="en-US" sz="1200">
                <a:solidFill>
                  <a:schemeClr val="dk1"/>
                </a:solidFill>
              </a:rPr>
              <a:t>Pharmacists report feeling empowered by clearer and more defined guidelines, improved documentation, and communication from surgical teams (including infection status and rationale for prolonged duration), regular feedback, and greater engagement from surgeons. </a:t>
            </a:r>
            <a:endParaRPr sz="1200">
              <a:solidFill>
                <a:schemeClr val="dk1"/>
              </a:solidFill>
            </a:endParaRPr>
          </a:p>
          <a:p>
            <a:pPr marL="0" lvl="0" indent="0" algn="just" rtl="0">
              <a:spcBef>
                <a:spcPts val="0"/>
              </a:spcBef>
              <a:spcAft>
                <a:spcPts val="0"/>
              </a:spcAft>
              <a:buNone/>
            </a:pPr>
            <a:endParaRPr sz="1500">
              <a:solidFill>
                <a:schemeClr val="dk1"/>
              </a:solidFill>
            </a:endParaRPr>
          </a:p>
        </p:txBody>
      </p:sp>
      <p:sp>
        <p:nvSpPr>
          <p:cNvPr id="531" name="Google Shape;531;p16"/>
          <p:cNvSpPr txBox="1"/>
          <p:nvPr/>
        </p:nvSpPr>
        <p:spPr>
          <a:xfrm>
            <a:off x="81075" y="6302625"/>
            <a:ext cx="3000000" cy="36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200" b="1">
                <a:solidFill>
                  <a:schemeClr val="dk1"/>
                </a:solidFill>
              </a:rPr>
              <a:t>2. Pre- and post-intervention survey </a:t>
            </a:r>
            <a:endParaRPr/>
          </a:p>
        </p:txBody>
      </p:sp>
      <p:pic>
        <p:nvPicPr>
          <p:cNvPr id="532" name="Google Shape;532;p16"/>
          <p:cNvPicPr preferRelativeResize="0"/>
          <p:nvPr/>
        </p:nvPicPr>
        <p:blipFill>
          <a:blip r:embed="rId6">
            <a:alphaModFix/>
          </a:blip>
          <a:stretch>
            <a:fillRect/>
          </a:stretch>
        </p:blipFill>
        <p:spPr>
          <a:xfrm>
            <a:off x="9906325" y="78549"/>
            <a:ext cx="2230951" cy="477000"/>
          </a:xfrm>
          <a:prstGeom prst="rect">
            <a:avLst/>
          </a:prstGeom>
          <a:noFill/>
          <a:ln>
            <a:noFill/>
          </a:ln>
        </p:spPr>
      </p:pic>
      <p:pic>
        <p:nvPicPr>
          <p:cNvPr id="533" name="Google Shape;533;p16"/>
          <p:cNvPicPr preferRelativeResize="0"/>
          <p:nvPr/>
        </p:nvPicPr>
        <p:blipFill>
          <a:blip r:embed="rId7">
            <a:alphaModFix/>
          </a:blip>
          <a:stretch>
            <a:fillRect/>
          </a:stretch>
        </p:blipFill>
        <p:spPr>
          <a:xfrm>
            <a:off x="9888605" y="555549"/>
            <a:ext cx="2230950" cy="1675064"/>
          </a:xfrm>
          <a:prstGeom prst="rect">
            <a:avLst/>
          </a:prstGeom>
          <a:noFill/>
          <a:ln>
            <a:noFill/>
          </a:ln>
        </p:spPr>
      </p:pic>
      <p:sp>
        <p:nvSpPr>
          <p:cNvPr id="534" name="Google Shape;534;p16"/>
          <p:cNvSpPr txBox="1"/>
          <p:nvPr/>
        </p:nvSpPr>
        <p:spPr>
          <a:xfrm>
            <a:off x="9819799" y="2275450"/>
            <a:ext cx="23691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3. Literature repository with updated evidence</a:t>
            </a:r>
            <a:endParaRPr sz="1200">
              <a:solidFill>
                <a:schemeClr val="dk1"/>
              </a:solidFill>
            </a:endParaRPr>
          </a:p>
        </p:txBody>
      </p:sp>
      <p:graphicFrame>
        <p:nvGraphicFramePr>
          <p:cNvPr id="535" name="Google Shape;535;p16"/>
          <p:cNvGraphicFramePr/>
          <p:nvPr/>
        </p:nvGraphicFramePr>
        <p:xfrm>
          <a:off x="6975550" y="3503875"/>
          <a:ext cx="3795025" cy="1401960"/>
        </p:xfrm>
        <a:graphic>
          <a:graphicData uri="http://schemas.openxmlformats.org/drawingml/2006/table">
            <a:tbl>
              <a:tblPr>
                <a:noFill/>
                <a:tableStyleId>{5A8FF910-8ECA-49E8-A2D4-34E1A0435648}</a:tableStyleId>
              </a:tblPr>
              <a:tblGrid>
                <a:gridCol w="2136000">
                  <a:extLst>
                    <a:ext uri="{9D8B030D-6E8A-4147-A177-3AD203B41FA5}">
                      <a16:colId xmlns:a16="http://schemas.microsoft.com/office/drawing/2014/main" val="20000"/>
                    </a:ext>
                  </a:extLst>
                </a:gridCol>
                <a:gridCol w="807125">
                  <a:extLst>
                    <a:ext uri="{9D8B030D-6E8A-4147-A177-3AD203B41FA5}">
                      <a16:colId xmlns:a16="http://schemas.microsoft.com/office/drawing/2014/main" val="20001"/>
                    </a:ext>
                  </a:extLst>
                </a:gridCol>
                <a:gridCol w="851900">
                  <a:extLst>
                    <a:ext uri="{9D8B030D-6E8A-4147-A177-3AD203B41FA5}">
                      <a16:colId xmlns:a16="http://schemas.microsoft.com/office/drawing/2014/main" val="20002"/>
                    </a:ext>
                  </a:extLst>
                </a:gridCol>
              </a:tblGrid>
              <a:tr h="299450">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r>
                        <a:rPr lang="en-US" sz="1100" b="1"/>
                        <a:t>Pre-QIP</a:t>
                      </a:r>
                      <a:endParaRPr sz="1100" b="1"/>
                    </a:p>
                  </a:txBody>
                  <a:tcPr marL="91425" marR="91425" marT="91425" marB="91425"/>
                </a:tc>
                <a:tc>
                  <a:txBody>
                    <a:bodyPr/>
                    <a:lstStyle/>
                    <a:p>
                      <a:pPr marL="0" lvl="0" indent="0" algn="l" rtl="0">
                        <a:spcBef>
                          <a:spcPts val="0"/>
                        </a:spcBef>
                        <a:spcAft>
                          <a:spcPts val="0"/>
                        </a:spcAft>
                        <a:buNone/>
                      </a:pPr>
                      <a:r>
                        <a:rPr lang="en-US" sz="1100" b="1"/>
                        <a:t>Post-QIP</a:t>
                      </a:r>
                      <a:endParaRPr sz="1100" b="1"/>
                    </a:p>
                  </a:txBody>
                  <a:tcPr marL="91425" marR="91425" marT="91425" marB="91425"/>
                </a:tc>
                <a:extLst>
                  <a:ext uri="{0D108BD9-81ED-4DB2-BD59-A6C34878D82A}">
                    <a16:rowId xmlns:a16="http://schemas.microsoft.com/office/drawing/2014/main" val="10000"/>
                  </a:ext>
                </a:extLst>
              </a:tr>
              <a:tr h="299450">
                <a:tc>
                  <a:txBody>
                    <a:bodyPr/>
                    <a:lstStyle/>
                    <a:p>
                      <a:pPr marL="0" lvl="0" indent="0" algn="l" rtl="0">
                        <a:spcBef>
                          <a:spcPts val="0"/>
                        </a:spcBef>
                        <a:spcAft>
                          <a:spcPts val="0"/>
                        </a:spcAft>
                        <a:buNone/>
                      </a:pPr>
                      <a:r>
                        <a:rPr lang="en-US" sz="1100" b="1"/>
                        <a:t>Knowledge &amp; awareness</a:t>
                      </a:r>
                      <a:endParaRPr sz="1100" b="1"/>
                    </a:p>
                  </a:txBody>
                  <a:tcPr marL="91425" marR="91425" marT="91425" marB="91425"/>
                </a:tc>
                <a:tc>
                  <a:txBody>
                    <a:bodyPr/>
                    <a:lstStyle/>
                    <a:p>
                      <a:pPr marL="0" lvl="0" indent="0" algn="l" rtl="0">
                        <a:spcBef>
                          <a:spcPts val="0"/>
                        </a:spcBef>
                        <a:spcAft>
                          <a:spcPts val="0"/>
                        </a:spcAft>
                        <a:buNone/>
                      </a:pPr>
                      <a:r>
                        <a:rPr lang="en-US" sz="1100"/>
                        <a:t>3.25</a:t>
                      </a:r>
                      <a:endParaRPr sz="1100"/>
                    </a:p>
                  </a:txBody>
                  <a:tcPr marL="91425" marR="91425" marT="91425" marB="91425"/>
                </a:tc>
                <a:tc>
                  <a:txBody>
                    <a:bodyPr/>
                    <a:lstStyle/>
                    <a:p>
                      <a:pPr marL="0" lvl="0" indent="0" algn="l" rtl="0">
                        <a:spcBef>
                          <a:spcPts val="0"/>
                        </a:spcBef>
                        <a:spcAft>
                          <a:spcPts val="0"/>
                        </a:spcAft>
                        <a:buNone/>
                      </a:pPr>
                      <a:r>
                        <a:rPr lang="en-US" sz="1100"/>
                        <a:t>4.83</a:t>
                      </a:r>
                      <a:endParaRPr sz="1100"/>
                    </a:p>
                  </a:txBody>
                  <a:tcPr marL="91425" marR="91425" marT="91425" marB="91425"/>
                </a:tc>
                <a:extLst>
                  <a:ext uri="{0D108BD9-81ED-4DB2-BD59-A6C34878D82A}">
                    <a16:rowId xmlns:a16="http://schemas.microsoft.com/office/drawing/2014/main" val="10001"/>
                  </a:ext>
                </a:extLst>
              </a:tr>
              <a:tr h="299450">
                <a:tc>
                  <a:txBody>
                    <a:bodyPr/>
                    <a:lstStyle/>
                    <a:p>
                      <a:pPr marL="0" lvl="0" indent="0" algn="l" rtl="0">
                        <a:spcBef>
                          <a:spcPts val="0"/>
                        </a:spcBef>
                        <a:spcAft>
                          <a:spcPts val="0"/>
                        </a:spcAft>
                        <a:buNone/>
                      </a:pPr>
                      <a:r>
                        <a:rPr lang="en-US" sz="1100" b="1"/>
                        <a:t>Leadership </a:t>
                      </a:r>
                      <a:endParaRPr sz="1100" b="1"/>
                    </a:p>
                  </a:txBody>
                  <a:tcPr marL="91425" marR="91425" marT="91425" marB="91425"/>
                </a:tc>
                <a:tc>
                  <a:txBody>
                    <a:bodyPr/>
                    <a:lstStyle/>
                    <a:p>
                      <a:pPr marL="0" lvl="0" indent="0" algn="l" rtl="0">
                        <a:spcBef>
                          <a:spcPts val="0"/>
                        </a:spcBef>
                        <a:spcAft>
                          <a:spcPts val="0"/>
                        </a:spcAft>
                        <a:buNone/>
                      </a:pPr>
                      <a:r>
                        <a:rPr lang="en-US" sz="1100"/>
                        <a:t>4.00</a:t>
                      </a:r>
                      <a:endParaRPr sz="1100"/>
                    </a:p>
                  </a:txBody>
                  <a:tcPr marL="91425" marR="91425" marT="91425" marB="91425"/>
                </a:tc>
                <a:tc>
                  <a:txBody>
                    <a:bodyPr/>
                    <a:lstStyle/>
                    <a:p>
                      <a:pPr marL="0" lvl="0" indent="0" algn="l" rtl="0">
                        <a:spcBef>
                          <a:spcPts val="0"/>
                        </a:spcBef>
                        <a:spcAft>
                          <a:spcPts val="0"/>
                        </a:spcAft>
                        <a:buNone/>
                      </a:pPr>
                      <a:r>
                        <a:rPr lang="en-US" sz="1100"/>
                        <a:t>5.00</a:t>
                      </a:r>
                      <a:endParaRPr sz="1100"/>
                    </a:p>
                  </a:txBody>
                  <a:tcPr marL="91425" marR="91425" marT="91425" marB="91425"/>
                </a:tc>
                <a:extLst>
                  <a:ext uri="{0D108BD9-81ED-4DB2-BD59-A6C34878D82A}">
                    <a16:rowId xmlns:a16="http://schemas.microsoft.com/office/drawing/2014/main" val="10002"/>
                  </a:ext>
                </a:extLst>
              </a:tr>
              <a:tr h="299450">
                <a:tc>
                  <a:txBody>
                    <a:bodyPr/>
                    <a:lstStyle/>
                    <a:p>
                      <a:pPr marL="0" lvl="0" indent="0" algn="l" rtl="0">
                        <a:spcBef>
                          <a:spcPts val="0"/>
                        </a:spcBef>
                        <a:spcAft>
                          <a:spcPts val="0"/>
                        </a:spcAft>
                        <a:buNone/>
                      </a:pPr>
                      <a:r>
                        <a:rPr lang="en-US" sz="1100" b="1"/>
                        <a:t>Communication &amp; culture</a:t>
                      </a:r>
                      <a:endParaRPr sz="1100" b="1"/>
                    </a:p>
                  </a:txBody>
                  <a:tcPr marL="91425" marR="91425" marT="91425" marB="91425"/>
                </a:tc>
                <a:tc>
                  <a:txBody>
                    <a:bodyPr/>
                    <a:lstStyle/>
                    <a:p>
                      <a:pPr marL="0" lvl="0" indent="0" algn="l" rtl="0">
                        <a:spcBef>
                          <a:spcPts val="0"/>
                        </a:spcBef>
                        <a:spcAft>
                          <a:spcPts val="0"/>
                        </a:spcAft>
                        <a:buNone/>
                      </a:pPr>
                      <a:r>
                        <a:rPr lang="en-US" sz="1100"/>
                        <a:t>2.72</a:t>
                      </a:r>
                      <a:endParaRPr sz="1100"/>
                    </a:p>
                  </a:txBody>
                  <a:tcPr marL="91425" marR="91425" marT="91425" marB="91425"/>
                </a:tc>
                <a:tc>
                  <a:txBody>
                    <a:bodyPr/>
                    <a:lstStyle/>
                    <a:p>
                      <a:pPr marL="0" lvl="0" indent="0" algn="l" rtl="0">
                        <a:spcBef>
                          <a:spcPts val="0"/>
                        </a:spcBef>
                        <a:spcAft>
                          <a:spcPts val="0"/>
                        </a:spcAft>
                        <a:buNone/>
                      </a:pPr>
                      <a:r>
                        <a:rPr lang="en-US" sz="1100"/>
                        <a:t>4.67</a:t>
                      </a:r>
                      <a:endParaRPr sz="1100"/>
                    </a:p>
                  </a:txBody>
                  <a:tcPr marL="91425" marR="91425" marT="91425" marB="91425"/>
                </a:tc>
                <a:extLst>
                  <a:ext uri="{0D108BD9-81ED-4DB2-BD59-A6C34878D82A}">
                    <a16:rowId xmlns:a16="http://schemas.microsoft.com/office/drawing/2014/main" val="10003"/>
                  </a:ext>
                </a:extLst>
              </a:tr>
            </a:tbl>
          </a:graphicData>
        </a:graphic>
      </p:graphicFrame>
      <p:sp>
        <p:nvSpPr>
          <p:cNvPr id="536" name="Google Shape;536;p16"/>
          <p:cNvSpPr/>
          <p:nvPr/>
        </p:nvSpPr>
        <p:spPr>
          <a:xfrm>
            <a:off x="9111550" y="3512875"/>
            <a:ext cx="807000" cy="1383900"/>
          </a:xfrm>
          <a:prstGeom prst="rect">
            <a:avLst/>
          </a:prstGeom>
          <a:solidFill>
            <a:srgbClr val="FF2510">
              <a:alpha val="22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7" name="Google Shape;537;p16"/>
          <p:cNvSpPr/>
          <p:nvPr/>
        </p:nvSpPr>
        <p:spPr>
          <a:xfrm>
            <a:off x="9906326" y="3502675"/>
            <a:ext cx="864300" cy="1404300"/>
          </a:xfrm>
          <a:prstGeom prst="rect">
            <a:avLst/>
          </a:prstGeom>
          <a:solidFill>
            <a:srgbClr val="A5E6BA">
              <a:alpha val="22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Calibri"/>
              <a:ea typeface="Calibri"/>
              <a:cs typeface="Calibri"/>
              <a:sym typeface="Calibri"/>
            </a:endParaRPr>
          </a:p>
        </p:txBody>
      </p:sp>
      <p:pic>
        <p:nvPicPr>
          <p:cNvPr id="538" name="Google Shape;538;p16" descr="A poster with medical professionals and a diagram&#10;&#10;AI-generated content may be incorrect."/>
          <p:cNvPicPr preferRelativeResize="0"/>
          <p:nvPr/>
        </p:nvPicPr>
        <p:blipFill rotWithShape="1">
          <a:blip r:embed="rId8">
            <a:alphaModFix/>
          </a:blip>
          <a:srcRect/>
          <a:stretch/>
        </p:blipFill>
        <p:spPr>
          <a:xfrm>
            <a:off x="6975550" y="4980600"/>
            <a:ext cx="3251875" cy="1829182"/>
          </a:xfrm>
          <a:prstGeom prst="rect">
            <a:avLst/>
          </a:prstGeom>
          <a:noFill/>
          <a:ln>
            <a:noFill/>
          </a:ln>
        </p:spPr>
      </p:pic>
      <p:sp>
        <p:nvSpPr>
          <p:cNvPr id="539" name="Google Shape;539;p16"/>
          <p:cNvSpPr txBox="1"/>
          <p:nvPr/>
        </p:nvSpPr>
        <p:spPr>
          <a:xfrm>
            <a:off x="10248925" y="4980600"/>
            <a:ext cx="1940100" cy="12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4. Informative SAP poster</a:t>
            </a:r>
            <a:endParaRPr sz="1200" b="1">
              <a:solidFill>
                <a:schemeClr val="dk1"/>
              </a:solidFill>
            </a:endParaRPr>
          </a:p>
          <a:p>
            <a:pPr marL="0" lvl="0" indent="0" algn="l" rtl="0">
              <a:spcBef>
                <a:spcPts val="0"/>
              </a:spcBef>
              <a:spcAft>
                <a:spcPts val="0"/>
              </a:spcAft>
              <a:buNone/>
            </a:pPr>
            <a:r>
              <a:rPr lang="en-US" sz="1200">
                <a:solidFill>
                  <a:schemeClr val="dk1"/>
                </a:solidFill>
              </a:rPr>
              <a:t>Informative poster displayed on the NUHS screensaver for 6 months. </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g3b8e863ab1b_1_55" descr="A screenshot of a computer program&#10;&#10;AI-generated content may be incorrect."/>
          <p:cNvPicPr preferRelativeResize="0"/>
          <p:nvPr/>
        </p:nvPicPr>
        <p:blipFill rotWithShape="1">
          <a:blip r:embed="rId3">
            <a:alphaModFix/>
          </a:blip>
          <a:srcRect/>
          <a:stretch/>
        </p:blipFill>
        <p:spPr>
          <a:xfrm>
            <a:off x="176325" y="3255525"/>
            <a:ext cx="4344006" cy="3602474"/>
          </a:xfrm>
          <a:prstGeom prst="rect">
            <a:avLst/>
          </a:prstGeom>
          <a:noFill/>
          <a:ln>
            <a:noFill/>
          </a:ln>
        </p:spPr>
      </p:pic>
      <p:pic>
        <p:nvPicPr>
          <p:cNvPr id="546" name="Google Shape;546;g3b8e863ab1b_1_55"/>
          <p:cNvPicPr preferRelativeResize="0"/>
          <p:nvPr/>
        </p:nvPicPr>
        <p:blipFill>
          <a:blip r:embed="rId4">
            <a:alphaModFix/>
          </a:blip>
          <a:stretch>
            <a:fillRect/>
          </a:stretch>
        </p:blipFill>
        <p:spPr>
          <a:xfrm>
            <a:off x="7660350" y="742950"/>
            <a:ext cx="4417351" cy="2470608"/>
          </a:xfrm>
          <a:prstGeom prst="rect">
            <a:avLst/>
          </a:prstGeom>
          <a:noFill/>
          <a:ln>
            <a:noFill/>
          </a:ln>
        </p:spPr>
      </p:pic>
      <p:pic>
        <p:nvPicPr>
          <p:cNvPr id="547" name="Google Shape;547;g3b8e863ab1b_1_55"/>
          <p:cNvPicPr preferRelativeResize="0"/>
          <p:nvPr/>
        </p:nvPicPr>
        <p:blipFill>
          <a:blip r:embed="rId5">
            <a:alphaModFix/>
          </a:blip>
          <a:stretch>
            <a:fillRect/>
          </a:stretch>
        </p:blipFill>
        <p:spPr>
          <a:xfrm>
            <a:off x="150825" y="742950"/>
            <a:ext cx="3468676" cy="2512575"/>
          </a:xfrm>
          <a:prstGeom prst="rect">
            <a:avLst/>
          </a:prstGeom>
          <a:noFill/>
          <a:ln>
            <a:noFill/>
          </a:ln>
        </p:spPr>
      </p:pic>
      <p:pic>
        <p:nvPicPr>
          <p:cNvPr id="548" name="Google Shape;548;g3b8e863ab1b_1_55"/>
          <p:cNvPicPr preferRelativeResize="0"/>
          <p:nvPr/>
        </p:nvPicPr>
        <p:blipFill>
          <a:blip r:embed="rId6">
            <a:alphaModFix/>
          </a:blip>
          <a:stretch>
            <a:fillRect/>
          </a:stretch>
        </p:blipFill>
        <p:spPr>
          <a:xfrm>
            <a:off x="3635375" y="742950"/>
            <a:ext cx="4040843" cy="2512575"/>
          </a:xfrm>
          <a:prstGeom prst="rect">
            <a:avLst/>
          </a:prstGeom>
          <a:noFill/>
          <a:ln>
            <a:noFill/>
          </a:ln>
        </p:spPr>
      </p:pic>
      <p:sp>
        <p:nvSpPr>
          <p:cNvPr id="549" name="Google Shape;549;g3b8e863ab1b_1_55"/>
          <p:cNvSpPr txBox="1"/>
          <p:nvPr/>
        </p:nvSpPr>
        <p:spPr>
          <a:xfrm>
            <a:off x="176330" y="78560"/>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a:solidFill>
                  <a:srgbClr val="262626"/>
                </a:solidFill>
                <a:latin typeface="Arial Black"/>
                <a:ea typeface="Arial Black"/>
                <a:cs typeface="Arial Black"/>
                <a:sym typeface="Arial Black"/>
              </a:rPr>
              <a:t>Appendix</a:t>
            </a:r>
            <a:endParaRPr sz="2500" b="0" i="0" u="none" strike="noStrike" cap="none">
              <a:solidFill>
                <a:srgbClr val="262626"/>
              </a:solidFill>
              <a:latin typeface="Arial"/>
              <a:ea typeface="Arial"/>
              <a:cs typeface="Arial"/>
              <a:sym typeface="Arial"/>
            </a:endParaRPr>
          </a:p>
        </p:txBody>
      </p:sp>
      <p:pic>
        <p:nvPicPr>
          <p:cNvPr id="550" name="Google Shape;550;g3b8e863ab1b_1_55"/>
          <p:cNvPicPr preferRelativeResize="0"/>
          <p:nvPr/>
        </p:nvPicPr>
        <p:blipFill rotWithShape="1">
          <a:blip r:embed="rId7">
            <a:alphaModFix/>
          </a:blip>
          <a:srcRect t="18120"/>
          <a:stretch/>
        </p:blipFill>
        <p:spPr>
          <a:xfrm>
            <a:off x="9147825" y="3255562"/>
            <a:ext cx="2712300" cy="3602400"/>
          </a:xfrm>
          <a:prstGeom prst="rect">
            <a:avLst/>
          </a:prstGeom>
          <a:noFill/>
          <a:ln>
            <a:noFill/>
          </a:ln>
        </p:spPr>
      </p:pic>
      <p:pic>
        <p:nvPicPr>
          <p:cNvPr id="551" name="Google Shape;551;g3b8e863ab1b_1_55"/>
          <p:cNvPicPr preferRelativeResize="0"/>
          <p:nvPr/>
        </p:nvPicPr>
        <p:blipFill>
          <a:blip r:embed="rId8">
            <a:alphaModFix/>
          </a:blip>
          <a:stretch>
            <a:fillRect/>
          </a:stretch>
        </p:blipFill>
        <p:spPr>
          <a:xfrm>
            <a:off x="4672731" y="3255525"/>
            <a:ext cx="4475093" cy="2208298"/>
          </a:xfrm>
          <a:prstGeom prst="rect">
            <a:avLst/>
          </a:prstGeom>
          <a:noFill/>
          <a:ln>
            <a:noFill/>
          </a:ln>
        </p:spPr>
      </p:pic>
      <p:sp>
        <p:nvSpPr>
          <p:cNvPr id="552" name="Google Shape;552;g3b8e863ab1b_1_55"/>
          <p:cNvSpPr txBox="1"/>
          <p:nvPr/>
        </p:nvSpPr>
        <p:spPr>
          <a:xfrm>
            <a:off x="8781225" y="273775"/>
            <a:ext cx="3231300" cy="42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b="1">
                <a:solidFill>
                  <a:schemeClr val="dk1"/>
                </a:solidFill>
              </a:rPr>
              <a:t>5. Monthly feedback to departments</a:t>
            </a:r>
            <a:endParaRPr sz="1200">
              <a:solidFill>
                <a:schemeClr val="dk1"/>
              </a:solidFill>
            </a:endParaRPr>
          </a:p>
          <a:p>
            <a:pPr marL="0" lvl="0" indent="0" algn="r" rtl="0">
              <a:spcBef>
                <a:spcPts val="0"/>
              </a:spcBef>
              <a:spcAft>
                <a:spcPts val="0"/>
              </a:spcAft>
              <a:buNone/>
            </a:pPr>
            <a:endParaRPr sz="1200">
              <a:solidFill>
                <a:schemeClr val="dk1"/>
              </a:solidFill>
            </a:endParaRPr>
          </a:p>
        </p:txBody>
      </p:sp>
      <p:sp>
        <p:nvSpPr>
          <p:cNvPr id="553" name="Google Shape;553;g3b8e863ab1b_1_55"/>
          <p:cNvSpPr txBox="1"/>
          <p:nvPr/>
        </p:nvSpPr>
        <p:spPr>
          <a:xfrm>
            <a:off x="4742175" y="5617300"/>
            <a:ext cx="3782700" cy="4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chemeClr val="dk1"/>
                </a:solidFill>
              </a:rPr>
              <a:t>6. Revised orthopaedics and otolaryngology guidelines</a:t>
            </a:r>
            <a:endParaRPr sz="1200">
              <a:solidFill>
                <a:schemeClr val="dk1"/>
              </a:solidFill>
            </a:endParaRPr>
          </a:p>
        </p:txBody>
      </p:sp>
      <p:sp>
        <p:nvSpPr>
          <p:cNvPr id="554" name="Google Shape;554;g3b8e863ab1b_1_55"/>
          <p:cNvSpPr txBox="1"/>
          <p:nvPr/>
        </p:nvSpPr>
        <p:spPr>
          <a:xfrm>
            <a:off x="5365125" y="6197975"/>
            <a:ext cx="3782700" cy="42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b="1">
                <a:solidFill>
                  <a:schemeClr val="dk1"/>
                </a:solidFill>
              </a:rPr>
              <a:t>7. Educational talk during World AMR Awareness Week</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3b8e863ab1b_1_5"/>
          <p:cNvSpPr txBox="1"/>
          <p:nvPr/>
        </p:nvSpPr>
        <p:spPr>
          <a:xfrm>
            <a:off x="226380" y="170535"/>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i="0" u="none" strike="noStrike" cap="none">
                <a:solidFill>
                  <a:srgbClr val="262626"/>
                </a:solidFill>
                <a:latin typeface="Arial Black"/>
                <a:ea typeface="Arial Black"/>
                <a:cs typeface="Arial Black"/>
                <a:sym typeface="Arial Black"/>
              </a:rPr>
              <a:t>A. Define the Problem (</a:t>
            </a:r>
            <a:r>
              <a:rPr lang="en-US" sz="2500" b="1" i="0" u="none" strike="noStrike" cap="none">
                <a:solidFill>
                  <a:srgbClr val="0070C0"/>
                </a:solidFill>
                <a:latin typeface="Arial Black"/>
                <a:ea typeface="Arial Black"/>
                <a:cs typeface="Arial Black"/>
                <a:sym typeface="Arial Black"/>
              </a:rPr>
              <a:t>P</a:t>
            </a:r>
            <a:r>
              <a:rPr lang="en-US" sz="2500" b="1" i="0" u="none" strike="noStrike" cap="none">
                <a:solidFill>
                  <a:srgbClr val="262626"/>
                </a:solidFill>
                <a:latin typeface="Arial Black"/>
                <a:ea typeface="Arial Black"/>
                <a:cs typeface="Arial Black"/>
                <a:sym typeface="Arial Black"/>
              </a:rPr>
              <a:t>LAN)</a:t>
            </a:r>
            <a:endParaRPr sz="2500" b="0" i="0" u="none" strike="noStrike" cap="none">
              <a:solidFill>
                <a:srgbClr val="262626"/>
              </a:solidFill>
              <a:latin typeface="Arial"/>
              <a:ea typeface="Arial"/>
              <a:cs typeface="Arial"/>
              <a:sym typeface="Arial"/>
            </a:endParaRPr>
          </a:p>
        </p:txBody>
      </p:sp>
      <p:sp>
        <p:nvSpPr>
          <p:cNvPr id="109" name="Google Shape;109;g3b8e863ab1b_1_5"/>
          <p:cNvSpPr txBox="1"/>
          <p:nvPr/>
        </p:nvSpPr>
        <p:spPr>
          <a:xfrm>
            <a:off x="212575" y="983725"/>
            <a:ext cx="11423700" cy="57252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n-US" sz="1600" b="1">
                <a:solidFill>
                  <a:schemeClr val="accent2"/>
                </a:solidFill>
              </a:rPr>
              <a:t>High national burden of surgical antibiotic prophylaxis use</a:t>
            </a:r>
            <a:endParaRPr sz="1600" b="1">
              <a:solidFill>
                <a:schemeClr val="accent2"/>
              </a:solidFill>
            </a:endParaRPr>
          </a:p>
          <a:p>
            <a:pPr marL="0" marR="0" lvl="0" indent="0" algn="just" rtl="0">
              <a:lnSpc>
                <a:spcPct val="90000"/>
              </a:lnSpc>
              <a:spcBef>
                <a:spcPts val="0"/>
              </a:spcBef>
              <a:spcAft>
                <a:spcPts val="0"/>
              </a:spcAft>
              <a:buNone/>
            </a:pPr>
            <a:r>
              <a:rPr lang="en-US" sz="1500">
                <a:solidFill>
                  <a:schemeClr val="dk1"/>
                </a:solidFill>
              </a:rPr>
              <a:t>The 2019 National Point Prevalence Survey found that </a:t>
            </a:r>
            <a:r>
              <a:rPr lang="en-US" sz="1500" b="1">
                <a:solidFill>
                  <a:schemeClr val="dk1"/>
                </a:solidFill>
              </a:rPr>
              <a:t>surgical antibiotic prophylaxis (SAP) accounted for 10% of all antimicrobials prescribed</a:t>
            </a:r>
            <a:r>
              <a:rPr lang="en-US" sz="1500">
                <a:solidFill>
                  <a:schemeClr val="dk1"/>
                </a:solidFill>
              </a:rPr>
              <a:t> in Singapore public hospitals. Notably, </a:t>
            </a:r>
            <a:r>
              <a:rPr lang="en-US" sz="1500" b="1">
                <a:solidFill>
                  <a:schemeClr val="dk1"/>
                </a:solidFill>
              </a:rPr>
              <a:t>60% of SAP was continued beyond 24 hours</a:t>
            </a:r>
            <a:r>
              <a:rPr lang="en-US" sz="1500">
                <a:solidFill>
                  <a:schemeClr val="dk1"/>
                </a:solidFill>
              </a:rPr>
              <a:t>, exceeding recommended durations.</a:t>
            </a:r>
            <a:r>
              <a:rPr lang="en-US" sz="1500" baseline="30000">
                <a:solidFill>
                  <a:schemeClr val="dk1"/>
                </a:solidFill>
              </a:rPr>
              <a:t>1</a:t>
            </a:r>
            <a:endParaRPr sz="1500">
              <a:solidFill>
                <a:schemeClr val="dk1"/>
              </a:solidFill>
            </a:endParaRPr>
          </a:p>
          <a:p>
            <a:pPr marL="0" marR="0" lvl="0" indent="0" algn="just" rtl="0">
              <a:lnSpc>
                <a:spcPct val="90000"/>
              </a:lnSpc>
              <a:spcBef>
                <a:spcPts val="0"/>
              </a:spcBef>
              <a:spcAft>
                <a:spcPts val="0"/>
              </a:spcAft>
              <a:buNone/>
            </a:pPr>
            <a:endParaRPr sz="1500">
              <a:solidFill>
                <a:schemeClr val="dk1"/>
              </a:solidFill>
            </a:endParaRPr>
          </a:p>
          <a:p>
            <a:pPr marL="0" marR="0" lvl="0" indent="0" algn="just" rtl="0">
              <a:lnSpc>
                <a:spcPct val="90000"/>
              </a:lnSpc>
              <a:spcBef>
                <a:spcPts val="0"/>
              </a:spcBef>
              <a:spcAft>
                <a:spcPts val="0"/>
              </a:spcAft>
              <a:buNone/>
            </a:pPr>
            <a:r>
              <a:rPr lang="en-US" sz="1600" b="1">
                <a:solidFill>
                  <a:schemeClr val="accent2"/>
                </a:solidFill>
              </a:rPr>
              <a:t>National &amp; NUHS priority</a:t>
            </a:r>
            <a:endParaRPr sz="1600" b="1">
              <a:solidFill>
                <a:schemeClr val="accent2"/>
              </a:solidFill>
            </a:endParaRPr>
          </a:p>
          <a:p>
            <a:pPr marL="0" marR="0" lvl="0" indent="0" algn="just" rtl="0">
              <a:lnSpc>
                <a:spcPct val="90000"/>
              </a:lnSpc>
              <a:spcBef>
                <a:spcPts val="0"/>
              </a:spcBef>
              <a:spcAft>
                <a:spcPts val="0"/>
              </a:spcAft>
              <a:buNone/>
            </a:pPr>
            <a:r>
              <a:rPr lang="en-US" sz="1500">
                <a:solidFill>
                  <a:schemeClr val="dk1"/>
                </a:solidFill>
              </a:rPr>
              <a:t>Reducing inappropriate prolonged surgical antibiotic prophylaxis supports NUHS’s vision of shaping medicine and transforming care through safer, more cost-effective, and evidence-based practice. This project reflects NUHS core values of excellence and patient-centredness by minimising harm, optimising antimicrobial use, and strengthening teamwork across surgical department (orthopaedic, otolaryngology) , department of medicine (infectious disease) and pharmacy (antimicrobial stewardship programme) .</a:t>
            </a:r>
            <a:endParaRPr sz="1500">
              <a:solidFill>
                <a:schemeClr val="dk1"/>
              </a:solidFill>
            </a:endParaRPr>
          </a:p>
          <a:p>
            <a:pPr marL="0" marR="0" lvl="0" indent="0" algn="just" rtl="0">
              <a:lnSpc>
                <a:spcPct val="90000"/>
              </a:lnSpc>
              <a:spcBef>
                <a:spcPts val="0"/>
              </a:spcBef>
              <a:spcAft>
                <a:spcPts val="0"/>
              </a:spcAft>
              <a:buNone/>
            </a:pPr>
            <a:endParaRPr sz="1500">
              <a:solidFill>
                <a:schemeClr val="dk1"/>
              </a:solidFill>
            </a:endParaRPr>
          </a:p>
          <a:p>
            <a:pPr marL="0" marR="0" lvl="0" indent="0" algn="just" rtl="0">
              <a:lnSpc>
                <a:spcPct val="90000"/>
              </a:lnSpc>
              <a:spcBef>
                <a:spcPts val="0"/>
              </a:spcBef>
              <a:spcAft>
                <a:spcPts val="0"/>
              </a:spcAft>
              <a:buNone/>
            </a:pPr>
            <a:r>
              <a:rPr lang="en-US" sz="1600" b="1">
                <a:solidFill>
                  <a:schemeClr val="accent2"/>
                </a:solidFill>
              </a:rPr>
              <a:t>Clinical relevance</a:t>
            </a:r>
            <a:endParaRPr sz="1600" b="1">
              <a:solidFill>
                <a:schemeClr val="accent2"/>
              </a:solidFill>
            </a:endParaRPr>
          </a:p>
          <a:p>
            <a:pPr marL="0" marR="0" lvl="0" indent="0" algn="just" rtl="0">
              <a:lnSpc>
                <a:spcPct val="90000"/>
              </a:lnSpc>
              <a:spcBef>
                <a:spcPts val="0"/>
              </a:spcBef>
              <a:spcAft>
                <a:spcPts val="0"/>
              </a:spcAft>
              <a:buNone/>
            </a:pPr>
            <a:r>
              <a:rPr lang="en-US" sz="1500" b="1">
                <a:solidFill>
                  <a:schemeClr val="dk1"/>
                </a:solidFill>
              </a:rPr>
              <a:t>Surgical site infections are the second most common healthcare-associated infection (HAI) in Singapore</a:t>
            </a:r>
            <a:r>
              <a:rPr lang="en-US" sz="1500">
                <a:solidFill>
                  <a:schemeClr val="dk1"/>
                </a:solidFill>
              </a:rPr>
              <a:t>, accounting for</a:t>
            </a:r>
            <a:r>
              <a:rPr lang="en-US" sz="1500" b="1">
                <a:solidFill>
                  <a:schemeClr val="dk1"/>
                </a:solidFill>
              </a:rPr>
              <a:t> 17.3% of all HAIs.</a:t>
            </a:r>
            <a:r>
              <a:rPr lang="en-US" sz="1500" baseline="30000">
                <a:solidFill>
                  <a:schemeClr val="dk1"/>
                </a:solidFill>
              </a:rPr>
              <a:t>1,2</a:t>
            </a:r>
            <a:r>
              <a:rPr lang="en-US" sz="1500" b="1">
                <a:solidFill>
                  <a:schemeClr val="dk1"/>
                </a:solidFill>
              </a:rPr>
              <a:t> </a:t>
            </a:r>
            <a:r>
              <a:rPr lang="en-US" sz="1500">
                <a:solidFill>
                  <a:schemeClr val="dk1"/>
                </a:solidFill>
              </a:rPr>
              <a:t>In addition, </a:t>
            </a:r>
            <a:r>
              <a:rPr lang="en-US" sz="1500" b="1">
                <a:solidFill>
                  <a:schemeClr val="dk1"/>
                </a:solidFill>
              </a:rPr>
              <a:t>multidrug-resistant HAIs</a:t>
            </a:r>
            <a:r>
              <a:rPr lang="en-US" sz="1500">
                <a:solidFill>
                  <a:schemeClr val="dk1"/>
                </a:solidFill>
              </a:rPr>
              <a:t> are increasing in Singapore. Together, they highlight the importance of </a:t>
            </a:r>
            <a:r>
              <a:rPr lang="en-US" sz="1500" b="1">
                <a:solidFill>
                  <a:schemeClr val="dk1"/>
                </a:solidFill>
              </a:rPr>
              <a:t>judicious and appropriate use of antibiotics</a:t>
            </a:r>
            <a:r>
              <a:rPr lang="en-US" sz="1500">
                <a:solidFill>
                  <a:schemeClr val="dk1"/>
                </a:solidFill>
              </a:rPr>
              <a:t>. </a:t>
            </a:r>
            <a:endParaRPr sz="1500">
              <a:solidFill>
                <a:schemeClr val="dk1"/>
              </a:solidFill>
            </a:endParaRPr>
          </a:p>
          <a:p>
            <a:pPr marL="0" marR="0" lvl="0" indent="0" algn="just" rtl="0">
              <a:lnSpc>
                <a:spcPct val="90000"/>
              </a:lnSpc>
              <a:spcBef>
                <a:spcPts val="0"/>
              </a:spcBef>
              <a:spcAft>
                <a:spcPts val="0"/>
              </a:spcAft>
              <a:buNone/>
            </a:pPr>
            <a:endParaRPr sz="1500">
              <a:solidFill>
                <a:schemeClr val="dk1"/>
              </a:solidFill>
            </a:endParaRPr>
          </a:p>
          <a:p>
            <a:pPr marL="0" marR="0" lvl="0" indent="0" algn="just" rtl="0">
              <a:lnSpc>
                <a:spcPct val="90000"/>
              </a:lnSpc>
              <a:spcBef>
                <a:spcPts val="0"/>
              </a:spcBef>
              <a:spcAft>
                <a:spcPts val="0"/>
              </a:spcAft>
              <a:buNone/>
            </a:pPr>
            <a:r>
              <a:rPr lang="en-US" sz="1600" b="1">
                <a:solidFill>
                  <a:schemeClr val="accent2"/>
                </a:solidFill>
              </a:rPr>
              <a:t>Evidence</a:t>
            </a:r>
            <a:endParaRPr sz="1500" b="1">
              <a:solidFill>
                <a:schemeClr val="accent2"/>
              </a:solidFill>
            </a:endParaRPr>
          </a:p>
          <a:p>
            <a:pPr marL="457200" marR="0" lvl="0" indent="-323850" algn="just" rtl="0">
              <a:lnSpc>
                <a:spcPct val="90000"/>
              </a:lnSpc>
              <a:spcBef>
                <a:spcPts val="0"/>
              </a:spcBef>
              <a:spcAft>
                <a:spcPts val="0"/>
              </a:spcAft>
              <a:buClr>
                <a:schemeClr val="dk1"/>
              </a:buClr>
              <a:buSzPts val="1500"/>
              <a:buFont typeface="Quattrocento Sans"/>
              <a:buChar char="●"/>
            </a:pPr>
            <a:r>
              <a:rPr lang="en-US" sz="1500">
                <a:solidFill>
                  <a:schemeClr val="dk1"/>
                </a:solidFill>
              </a:rPr>
              <a:t>Robust international and local evidence demonstrate </a:t>
            </a:r>
            <a:r>
              <a:rPr lang="en-US" sz="1500" b="1">
                <a:solidFill>
                  <a:schemeClr val="dk1"/>
                </a:solidFill>
              </a:rPr>
              <a:t>no additional benefit from prolonged SAP beyond 24 hours in clean orthopaedic and otolaryngology surgeries.</a:t>
            </a:r>
            <a:r>
              <a:rPr lang="en-US" sz="1500">
                <a:solidFill>
                  <a:schemeClr val="dk1"/>
                </a:solidFill>
              </a:rPr>
              <a:t> All international and local guidelines consistently recommend a </a:t>
            </a:r>
            <a:r>
              <a:rPr lang="en-US" sz="1500" b="1">
                <a:solidFill>
                  <a:schemeClr val="dk1"/>
                </a:solidFill>
              </a:rPr>
              <a:t>single dose (≤24 hours) of prophylaxis.</a:t>
            </a:r>
            <a:r>
              <a:rPr lang="en-US" sz="1500" baseline="30000">
                <a:solidFill>
                  <a:schemeClr val="dk1"/>
                </a:solidFill>
              </a:rPr>
              <a:t>1 </a:t>
            </a:r>
            <a:endParaRPr sz="1500" baseline="30000">
              <a:solidFill>
                <a:schemeClr val="dk1"/>
              </a:solidFill>
            </a:endParaRPr>
          </a:p>
          <a:p>
            <a:pPr marL="457200" marR="0" lvl="0" indent="-323850" algn="just" rtl="0">
              <a:lnSpc>
                <a:spcPct val="90000"/>
              </a:lnSpc>
              <a:spcBef>
                <a:spcPts val="0"/>
              </a:spcBef>
              <a:spcAft>
                <a:spcPts val="0"/>
              </a:spcAft>
              <a:buClr>
                <a:schemeClr val="dk1"/>
              </a:buClr>
              <a:buSzPts val="1500"/>
              <a:buFont typeface="Quattrocento Sans"/>
              <a:buChar char="●"/>
            </a:pPr>
            <a:r>
              <a:rPr lang="en-US" sz="1500">
                <a:solidFill>
                  <a:schemeClr val="dk1"/>
                </a:solidFill>
              </a:rPr>
              <a:t>Inappropriate prolonged SAP is associated with </a:t>
            </a:r>
            <a:r>
              <a:rPr lang="en-US" sz="1500" b="1">
                <a:solidFill>
                  <a:schemeClr val="dk1"/>
                </a:solidFill>
              </a:rPr>
              <a:t>antimicrobial resistance, adverse drug events, </a:t>
            </a:r>
            <a:r>
              <a:rPr lang="en-US" sz="1500" b="1" i="1">
                <a:solidFill>
                  <a:schemeClr val="dk1"/>
                </a:solidFill>
              </a:rPr>
              <a:t>Clostridium difficile </a:t>
            </a:r>
            <a:r>
              <a:rPr lang="en-US" sz="1500" b="1">
                <a:solidFill>
                  <a:schemeClr val="dk1"/>
                </a:solidFill>
              </a:rPr>
              <a:t>infection, and avoidable healthcare costs,</a:t>
            </a:r>
            <a:r>
              <a:rPr lang="en-US" sz="1500">
                <a:solidFill>
                  <a:schemeClr val="dk1"/>
                </a:solidFill>
              </a:rPr>
              <a:t> without improving patient outcomes.</a:t>
            </a:r>
            <a:r>
              <a:rPr lang="en-US" sz="1500" baseline="30000">
                <a:solidFill>
                  <a:schemeClr val="dk1"/>
                </a:solidFill>
              </a:rPr>
              <a:t>3</a:t>
            </a:r>
            <a:endParaRPr sz="1500" baseline="30000">
              <a:solidFill>
                <a:schemeClr val="dk1"/>
              </a:solidFill>
            </a:endParaRPr>
          </a:p>
          <a:p>
            <a:pPr marL="0" marR="0" lvl="0" indent="0" algn="just" rtl="0">
              <a:lnSpc>
                <a:spcPct val="90000"/>
              </a:lnSpc>
              <a:spcBef>
                <a:spcPts val="0"/>
              </a:spcBef>
              <a:spcAft>
                <a:spcPts val="0"/>
              </a:spcAft>
              <a:buNone/>
            </a:pPr>
            <a:endParaRPr sz="1500">
              <a:solidFill>
                <a:schemeClr val="dk1"/>
              </a:solidFill>
            </a:endParaRPr>
          </a:p>
          <a:p>
            <a:pPr marL="0" marR="0" lvl="0" indent="0" algn="just" rtl="0">
              <a:lnSpc>
                <a:spcPct val="90000"/>
              </a:lnSpc>
              <a:spcBef>
                <a:spcPts val="0"/>
              </a:spcBef>
              <a:spcAft>
                <a:spcPts val="0"/>
              </a:spcAft>
              <a:buNone/>
            </a:pPr>
            <a:r>
              <a:rPr lang="en-US" sz="1600" b="1">
                <a:solidFill>
                  <a:schemeClr val="accent2"/>
                </a:solidFill>
              </a:rPr>
              <a:t>Evidence-practice gap</a:t>
            </a:r>
            <a:endParaRPr sz="1500" b="1">
              <a:solidFill>
                <a:schemeClr val="accent2"/>
              </a:solidFill>
            </a:endParaRPr>
          </a:p>
          <a:p>
            <a:pPr marL="0" marR="0" lvl="0" indent="0" algn="just" rtl="0">
              <a:lnSpc>
                <a:spcPct val="90000"/>
              </a:lnSpc>
              <a:spcBef>
                <a:spcPts val="0"/>
              </a:spcBef>
              <a:spcAft>
                <a:spcPts val="0"/>
              </a:spcAft>
              <a:buNone/>
            </a:pPr>
            <a:r>
              <a:rPr lang="en-US" sz="1500">
                <a:solidFill>
                  <a:schemeClr val="dk1"/>
                </a:solidFill>
              </a:rPr>
              <a:t>Despite clear evidence and established guidelines, </a:t>
            </a:r>
            <a:r>
              <a:rPr lang="en-US" sz="1500" b="1">
                <a:solidFill>
                  <a:schemeClr val="dk1"/>
                </a:solidFill>
              </a:rPr>
              <a:t>routine prescription of 5 to 7 days of postoperative antibiotic remain common practice in NUH.</a:t>
            </a:r>
            <a:endParaRPr sz="1500" b="1">
              <a:solidFill>
                <a:schemeClr val="dk1"/>
              </a:solidFill>
            </a:endParaRPr>
          </a:p>
        </p:txBody>
      </p:sp>
      <p:cxnSp>
        <p:nvCxnSpPr>
          <p:cNvPr id="110" name="Google Shape;110;g3b8e863ab1b_1_5"/>
          <p:cNvCxnSpPr/>
          <p:nvPr/>
        </p:nvCxnSpPr>
        <p:spPr>
          <a:xfrm>
            <a:off x="6094412" y="2363313"/>
            <a:ext cx="0" cy="2410800"/>
          </a:xfrm>
          <a:prstGeom prst="straightConnector1">
            <a:avLst/>
          </a:prstGeom>
          <a:noFill/>
          <a:ln w="9525" cap="flat" cmpd="sng">
            <a:solidFill>
              <a:srgbClr val="F2F2F2"/>
            </a:solidFill>
            <a:prstDash val="solid"/>
            <a:round/>
            <a:headEnd type="none" w="sm" len="sm"/>
            <a:tailEnd type="none" w="sm" len="sm"/>
          </a:ln>
        </p:spPr>
      </p:cxnSp>
      <p:cxnSp>
        <p:nvCxnSpPr>
          <p:cNvPr id="111" name="Google Shape;111;g3b8e863ab1b_1_5"/>
          <p:cNvCxnSpPr/>
          <p:nvPr/>
        </p:nvCxnSpPr>
        <p:spPr>
          <a:xfrm>
            <a:off x="226363" y="647531"/>
            <a:ext cx="10025400" cy="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graphicFrame>
        <p:nvGraphicFramePr>
          <p:cNvPr id="560" name="Google Shape;560;g3b7f9822dfa_3_1"/>
          <p:cNvGraphicFramePr/>
          <p:nvPr/>
        </p:nvGraphicFramePr>
        <p:xfrm>
          <a:off x="185138" y="1075317"/>
          <a:ext cx="11818525" cy="3047850"/>
        </p:xfrm>
        <a:graphic>
          <a:graphicData uri="http://schemas.openxmlformats.org/drawingml/2006/table">
            <a:tbl>
              <a:tblPr>
                <a:noFill/>
                <a:tableStyleId>{5A8FF910-8ECA-49E8-A2D4-34E1A0435648}</a:tableStyleId>
              </a:tblPr>
              <a:tblGrid>
                <a:gridCol w="1465900">
                  <a:extLst>
                    <a:ext uri="{9D8B030D-6E8A-4147-A177-3AD203B41FA5}">
                      <a16:colId xmlns:a16="http://schemas.microsoft.com/office/drawing/2014/main" val="20000"/>
                    </a:ext>
                  </a:extLst>
                </a:gridCol>
                <a:gridCol w="1110825">
                  <a:extLst>
                    <a:ext uri="{9D8B030D-6E8A-4147-A177-3AD203B41FA5}">
                      <a16:colId xmlns:a16="http://schemas.microsoft.com/office/drawing/2014/main" val="20001"/>
                    </a:ext>
                  </a:extLst>
                </a:gridCol>
                <a:gridCol w="1110825">
                  <a:extLst>
                    <a:ext uri="{9D8B030D-6E8A-4147-A177-3AD203B41FA5}">
                      <a16:colId xmlns:a16="http://schemas.microsoft.com/office/drawing/2014/main" val="20002"/>
                    </a:ext>
                  </a:extLst>
                </a:gridCol>
                <a:gridCol w="1110825">
                  <a:extLst>
                    <a:ext uri="{9D8B030D-6E8A-4147-A177-3AD203B41FA5}">
                      <a16:colId xmlns:a16="http://schemas.microsoft.com/office/drawing/2014/main" val="20003"/>
                    </a:ext>
                  </a:extLst>
                </a:gridCol>
                <a:gridCol w="1110825">
                  <a:extLst>
                    <a:ext uri="{9D8B030D-6E8A-4147-A177-3AD203B41FA5}">
                      <a16:colId xmlns:a16="http://schemas.microsoft.com/office/drawing/2014/main" val="20004"/>
                    </a:ext>
                  </a:extLst>
                </a:gridCol>
                <a:gridCol w="1110825">
                  <a:extLst>
                    <a:ext uri="{9D8B030D-6E8A-4147-A177-3AD203B41FA5}">
                      <a16:colId xmlns:a16="http://schemas.microsoft.com/office/drawing/2014/main" val="20005"/>
                    </a:ext>
                  </a:extLst>
                </a:gridCol>
                <a:gridCol w="1110825">
                  <a:extLst>
                    <a:ext uri="{9D8B030D-6E8A-4147-A177-3AD203B41FA5}">
                      <a16:colId xmlns:a16="http://schemas.microsoft.com/office/drawing/2014/main" val="20006"/>
                    </a:ext>
                  </a:extLst>
                </a:gridCol>
                <a:gridCol w="1110825">
                  <a:extLst>
                    <a:ext uri="{9D8B030D-6E8A-4147-A177-3AD203B41FA5}">
                      <a16:colId xmlns:a16="http://schemas.microsoft.com/office/drawing/2014/main" val="20007"/>
                    </a:ext>
                  </a:extLst>
                </a:gridCol>
                <a:gridCol w="1288425">
                  <a:extLst>
                    <a:ext uri="{9D8B030D-6E8A-4147-A177-3AD203B41FA5}">
                      <a16:colId xmlns:a16="http://schemas.microsoft.com/office/drawing/2014/main" val="20008"/>
                    </a:ext>
                  </a:extLst>
                </a:gridCol>
                <a:gridCol w="1288425">
                  <a:extLst>
                    <a:ext uri="{9D8B030D-6E8A-4147-A177-3AD203B41FA5}">
                      <a16:colId xmlns:a16="http://schemas.microsoft.com/office/drawing/2014/main" val="20009"/>
                    </a:ext>
                  </a:extLst>
                </a:gridCol>
              </a:tblGrid>
              <a:tr h="366500">
                <a:tc>
                  <a:txBody>
                    <a:bodyPr/>
                    <a:lstStyle/>
                    <a:p>
                      <a:pPr marL="0" lvl="0" indent="0" algn="l" rtl="0">
                        <a:spcBef>
                          <a:spcPts val="0"/>
                        </a:spcBef>
                        <a:spcAft>
                          <a:spcPts val="0"/>
                        </a:spcAft>
                        <a:buNone/>
                      </a:pPr>
                      <a:endParaRPr/>
                    </a:p>
                  </a:txBody>
                  <a:tcPr marL="91425" marR="91425" marT="91425" marB="91425"/>
                </a:tc>
                <a:tc gridSpan="7">
                  <a:txBody>
                    <a:bodyPr/>
                    <a:lstStyle/>
                    <a:p>
                      <a:pPr marL="0" lvl="0" indent="0" algn="l" rtl="0">
                        <a:spcBef>
                          <a:spcPts val="0"/>
                        </a:spcBef>
                        <a:spcAft>
                          <a:spcPts val="0"/>
                        </a:spcAft>
                        <a:buNone/>
                      </a:pPr>
                      <a:r>
                        <a:rPr lang="en-US" b="1"/>
                        <a:t>Pre-QIP</a:t>
                      </a:r>
                      <a:endParaRPr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l" rtl="0">
                        <a:spcBef>
                          <a:spcPts val="0"/>
                        </a:spcBef>
                        <a:spcAft>
                          <a:spcPts val="0"/>
                        </a:spcAft>
                        <a:buNone/>
                      </a:pPr>
                      <a:r>
                        <a:rPr lang="en-US" b="1"/>
                        <a:t>Post-QIP</a:t>
                      </a:r>
                      <a:endParaRPr b="1"/>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66500">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US" b="1"/>
                        <a:t>November</a:t>
                      </a:r>
                      <a:endParaRPr b="1"/>
                    </a:p>
                    <a:p>
                      <a:pPr marL="0" lvl="0" indent="0" algn="ctr" rtl="0">
                        <a:spcBef>
                          <a:spcPts val="0"/>
                        </a:spcBef>
                        <a:spcAft>
                          <a:spcPts val="0"/>
                        </a:spcAft>
                        <a:buNone/>
                      </a:pPr>
                      <a:r>
                        <a:rPr lang="en-US" b="1"/>
                        <a:t>2024 </a:t>
                      </a:r>
                      <a:endParaRPr b="1"/>
                    </a:p>
                  </a:txBody>
                  <a:tcPr marL="91425" marR="91425" marT="91425" marB="91425"/>
                </a:tc>
                <a:tc>
                  <a:txBody>
                    <a:bodyPr/>
                    <a:lstStyle/>
                    <a:p>
                      <a:pPr marL="0" lvl="0" indent="0" algn="ctr" rtl="0">
                        <a:spcBef>
                          <a:spcPts val="0"/>
                        </a:spcBef>
                        <a:spcAft>
                          <a:spcPts val="0"/>
                        </a:spcAft>
                        <a:buNone/>
                      </a:pPr>
                      <a:r>
                        <a:rPr lang="en-US" b="1"/>
                        <a:t>December </a:t>
                      </a:r>
                      <a:endParaRPr b="1"/>
                    </a:p>
                    <a:p>
                      <a:pPr marL="0" lvl="0" indent="0" algn="ctr" rtl="0">
                        <a:spcBef>
                          <a:spcPts val="0"/>
                        </a:spcBef>
                        <a:spcAft>
                          <a:spcPts val="0"/>
                        </a:spcAft>
                        <a:buNone/>
                      </a:pPr>
                      <a:r>
                        <a:rPr lang="en-US" b="1"/>
                        <a:t>2024</a:t>
                      </a:r>
                      <a:endParaRPr b="1"/>
                    </a:p>
                  </a:txBody>
                  <a:tcPr marL="91425" marR="91425" marT="91425" marB="91425"/>
                </a:tc>
                <a:tc>
                  <a:txBody>
                    <a:bodyPr/>
                    <a:lstStyle/>
                    <a:p>
                      <a:pPr marL="0" lvl="0" indent="0" algn="ctr" rtl="0">
                        <a:spcBef>
                          <a:spcPts val="0"/>
                        </a:spcBef>
                        <a:spcAft>
                          <a:spcPts val="0"/>
                        </a:spcAft>
                        <a:buNone/>
                      </a:pPr>
                      <a:r>
                        <a:rPr lang="en-US" b="1"/>
                        <a:t>January</a:t>
                      </a:r>
                      <a:endParaRPr b="1"/>
                    </a:p>
                    <a:p>
                      <a:pPr marL="0" lvl="0" indent="0" algn="ctr" rtl="0">
                        <a:spcBef>
                          <a:spcPts val="0"/>
                        </a:spcBef>
                        <a:spcAft>
                          <a:spcPts val="0"/>
                        </a:spcAft>
                        <a:buNone/>
                      </a:pPr>
                      <a:r>
                        <a:rPr lang="en-US" b="1"/>
                        <a:t>2025</a:t>
                      </a:r>
                      <a:endParaRPr b="1"/>
                    </a:p>
                  </a:txBody>
                  <a:tcPr marL="91425" marR="91425" marT="91425" marB="91425"/>
                </a:tc>
                <a:tc>
                  <a:txBody>
                    <a:bodyPr/>
                    <a:lstStyle/>
                    <a:p>
                      <a:pPr marL="0" lvl="0" indent="0" algn="ctr" rtl="0">
                        <a:spcBef>
                          <a:spcPts val="0"/>
                        </a:spcBef>
                        <a:spcAft>
                          <a:spcPts val="0"/>
                        </a:spcAft>
                        <a:buNone/>
                      </a:pPr>
                      <a:r>
                        <a:rPr lang="en-US" b="1"/>
                        <a:t>February</a:t>
                      </a:r>
                      <a:endParaRPr b="1"/>
                    </a:p>
                    <a:p>
                      <a:pPr marL="0" lvl="0" indent="0" algn="ctr" rtl="0">
                        <a:spcBef>
                          <a:spcPts val="0"/>
                        </a:spcBef>
                        <a:spcAft>
                          <a:spcPts val="0"/>
                        </a:spcAft>
                        <a:buNone/>
                      </a:pPr>
                      <a:r>
                        <a:rPr lang="en-US" b="1"/>
                        <a:t>2025</a:t>
                      </a:r>
                      <a:endParaRPr b="1"/>
                    </a:p>
                  </a:txBody>
                  <a:tcPr marL="91425" marR="91425" marT="91425" marB="91425"/>
                </a:tc>
                <a:tc>
                  <a:txBody>
                    <a:bodyPr/>
                    <a:lstStyle/>
                    <a:p>
                      <a:pPr marL="0" lvl="0" indent="0" algn="ctr" rtl="0">
                        <a:spcBef>
                          <a:spcPts val="0"/>
                        </a:spcBef>
                        <a:spcAft>
                          <a:spcPts val="0"/>
                        </a:spcAft>
                        <a:buNone/>
                      </a:pPr>
                      <a:r>
                        <a:rPr lang="en-US" b="1"/>
                        <a:t>March</a:t>
                      </a:r>
                      <a:endParaRPr b="1"/>
                    </a:p>
                    <a:p>
                      <a:pPr marL="0" lvl="0" indent="0" algn="ctr" rtl="0">
                        <a:spcBef>
                          <a:spcPts val="0"/>
                        </a:spcBef>
                        <a:spcAft>
                          <a:spcPts val="0"/>
                        </a:spcAft>
                        <a:buNone/>
                      </a:pPr>
                      <a:r>
                        <a:rPr lang="en-US" b="1"/>
                        <a:t>2025</a:t>
                      </a:r>
                      <a:endParaRPr b="1"/>
                    </a:p>
                  </a:txBody>
                  <a:tcPr marL="91425" marR="91425" marT="91425" marB="91425"/>
                </a:tc>
                <a:tc>
                  <a:txBody>
                    <a:bodyPr/>
                    <a:lstStyle/>
                    <a:p>
                      <a:pPr marL="0" lvl="0" indent="0" algn="ctr" rtl="0">
                        <a:spcBef>
                          <a:spcPts val="0"/>
                        </a:spcBef>
                        <a:spcAft>
                          <a:spcPts val="0"/>
                        </a:spcAft>
                        <a:buNone/>
                      </a:pPr>
                      <a:r>
                        <a:rPr lang="en-US" b="1"/>
                        <a:t>April</a:t>
                      </a:r>
                      <a:endParaRPr b="1"/>
                    </a:p>
                    <a:p>
                      <a:pPr marL="0" lvl="0" indent="0" algn="ctr" rtl="0">
                        <a:spcBef>
                          <a:spcPts val="0"/>
                        </a:spcBef>
                        <a:spcAft>
                          <a:spcPts val="0"/>
                        </a:spcAft>
                        <a:buNone/>
                      </a:pPr>
                      <a:r>
                        <a:rPr lang="en-US" b="1"/>
                        <a:t>2025</a:t>
                      </a:r>
                      <a:endParaRPr b="1"/>
                    </a:p>
                  </a:txBody>
                  <a:tcPr marL="91425" marR="91425" marT="91425" marB="91425"/>
                </a:tc>
                <a:tc>
                  <a:txBody>
                    <a:bodyPr/>
                    <a:lstStyle/>
                    <a:p>
                      <a:pPr marL="0" lvl="0" indent="0" algn="ctr" rtl="0">
                        <a:spcBef>
                          <a:spcPts val="0"/>
                        </a:spcBef>
                        <a:spcAft>
                          <a:spcPts val="0"/>
                        </a:spcAft>
                        <a:buNone/>
                      </a:pPr>
                      <a:r>
                        <a:rPr lang="en-US" b="1"/>
                        <a:t>May</a:t>
                      </a:r>
                      <a:endParaRPr b="1"/>
                    </a:p>
                    <a:p>
                      <a:pPr marL="0" lvl="0" indent="0" algn="ctr" rtl="0">
                        <a:spcBef>
                          <a:spcPts val="0"/>
                        </a:spcBef>
                        <a:spcAft>
                          <a:spcPts val="0"/>
                        </a:spcAft>
                        <a:buNone/>
                      </a:pPr>
                      <a:r>
                        <a:rPr lang="en-US" b="1"/>
                        <a:t>2025</a:t>
                      </a:r>
                      <a:endParaRPr b="1"/>
                    </a:p>
                  </a:txBody>
                  <a:tcPr marL="91425" marR="91425" marT="91425" marB="91425"/>
                </a:tc>
                <a:tc>
                  <a:txBody>
                    <a:bodyPr/>
                    <a:lstStyle/>
                    <a:p>
                      <a:pPr marL="0" lvl="0" indent="0" algn="ctr" rtl="0">
                        <a:spcBef>
                          <a:spcPts val="0"/>
                        </a:spcBef>
                        <a:spcAft>
                          <a:spcPts val="0"/>
                        </a:spcAft>
                        <a:buNone/>
                      </a:pPr>
                      <a:r>
                        <a:rPr lang="en-US" b="1"/>
                        <a:t>June</a:t>
                      </a:r>
                      <a:endParaRPr b="1"/>
                    </a:p>
                    <a:p>
                      <a:pPr marL="0" lvl="0" indent="0" algn="ctr" rtl="0">
                        <a:spcBef>
                          <a:spcPts val="0"/>
                        </a:spcBef>
                        <a:spcAft>
                          <a:spcPts val="0"/>
                        </a:spcAft>
                        <a:buNone/>
                      </a:pPr>
                      <a:r>
                        <a:rPr lang="en-US" b="1"/>
                        <a:t>2025</a:t>
                      </a:r>
                      <a:endParaRPr b="1"/>
                    </a:p>
                  </a:txBody>
                  <a:tcPr marL="91425" marR="91425" marT="91425" marB="91425"/>
                </a:tc>
                <a:tc>
                  <a:txBody>
                    <a:bodyPr/>
                    <a:lstStyle/>
                    <a:p>
                      <a:pPr marL="0" lvl="0" indent="0" algn="ctr" rtl="0">
                        <a:spcBef>
                          <a:spcPts val="0"/>
                        </a:spcBef>
                        <a:spcAft>
                          <a:spcPts val="0"/>
                        </a:spcAft>
                        <a:buNone/>
                      </a:pPr>
                      <a:r>
                        <a:rPr lang="en-US" b="1"/>
                        <a:t>July</a:t>
                      </a:r>
                      <a:endParaRPr b="1"/>
                    </a:p>
                    <a:p>
                      <a:pPr marL="0" lvl="0" indent="0" algn="ctr" rtl="0">
                        <a:spcBef>
                          <a:spcPts val="0"/>
                        </a:spcBef>
                        <a:spcAft>
                          <a:spcPts val="0"/>
                        </a:spcAft>
                        <a:buNone/>
                      </a:pPr>
                      <a:r>
                        <a:rPr lang="en-US" b="1"/>
                        <a:t>2025</a:t>
                      </a:r>
                      <a:endParaRPr b="1"/>
                    </a:p>
                  </a:txBody>
                  <a:tcPr marL="91425" marR="91425" marT="91425" marB="91425"/>
                </a:tc>
                <a:extLst>
                  <a:ext uri="{0D108BD9-81ED-4DB2-BD59-A6C34878D82A}">
                    <a16:rowId xmlns:a16="http://schemas.microsoft.com/office/drawing/2014/main" val="10001"/>
                  </a:ext>
                </a:extLst>
              </a:tr>
              <a:tr h="366500">
                <a:tc>
                  <a:txBody>
                    <a:bodyPr/>
                    <a:lstStyle/>
                    <a:p>
                      <a:pPr marL="0" lvl="0" indent="0" algn="l" rtl="0">
                        <a:spcBef>
                          <a:spcPts val="0"/>
                        </a:spcBef>
                        <a:spcAft>
                          <a:spcPts val="0"/>
                        </a:spcAft>
                        <a:buNone/>
                      </a:pPr>
                      <a:r>
                        <a:rPr lang="en-US" b="1"/>
                        <a:t>Total elective surgeries</a:t>
                      </a:r>
                      <a:endParaRPr b="1"/>
                    </a:p>
                  </a:txBody>
                  <a:tcPr marL="91425" marR="91425" marT="91425" marB="91425"/>
                </a:tc>
                <a:tc>
                  <a:txBody>
                    <a:bodyPr/>
                    <a:lstStyle/>
                    <a:p>
                      <a:pPr marL="0" lvl="0" indent="0" algn="ctr" rtl="0">
                        <a:spcBef>
                          <a:spcPts val="0"/>
                        </a:spcBef>
                        <a:spcAft>
                          <a:spcPts val="0"/>
                        </a:spcAft>
                        <a:buNone/>
                      </a:pPr>
                      <a:r>
                        <a:rPr lang="en-US"/>
                        <a:t>254</a:t>
                      </a:r>
                      <a:endParaRPr/>
                    </a:p>
                  </a:txBody>
                  <a:tcPr marL="91425" marR="91425" marT="91425" marB="91425"/>
                </a:tc>
                <a:tc>
                  <a:txBody>
                    <a:bodyPr/>
                    <a:lstStyle/>
                    <a:p>
                      <a:pPr marL="0" lvl="0" indent="0" algn="ctr" rtl="0">
                        <a:spcBef>
                          <a:spcPts val="0"/>
                        </a:spcBef>
                        <a:spcAft>
                          <a:spcPts val="0"/>
                        </a:spcAft>
                        <a:buNone/>
                      </a:pPr>
                      <a:r>
                        <a:rPr lang="en-US"/>
                        <a:t>234</a:t>
                      </a:r>
                      <a:endParaRPr/>
                    </a:p>
                  </a:txBody>
                  <a:tcPr marL="91425" marR="91425" marT="91425" marB="91425"/>
                </a:tc>
                <a:tc>
                  <a:txBody>
                    <a:bodyPr/>
                    <a:lstStyle/>
                    <a:p>
                      <a:pPr marL="0" lvl="0" indent="0" algn="ctr" rtl="0">
                        <a:spcBef>
                          <a:spcPts val="0"/>
                        </a:spcBef>
                        <a:spcAft>
                          <a:spcPts val="0"/>
                        </a:spcAft>
                        <a:buNone/>
                      </a:pPr>
                      <a:r>
                        <a:rPr lang="en-US"/>
                        <a:t>211</a:t>
                      </a:r>
                      <a:endParaRPr/>
                    </a:p>
                  </a:txBody>
                  <a:tcPr marL="91425" marR="91425" marT="91425" marB="91425"/>
                </a:tc>
                <a:tc>
                  <a:txBody>
                    <a:bodyPr/>
                    <a:lstStyle/>
                    <a:p>
                      <a:pPr marL="0" lvl="0" indent="0" algn="ctr" rtl="0">
                        <a:spcBef>
                          <a:spcPts val="0"/>
                        </a:spcBef>
                        <a:spcAft>
                          <a:spcPts val="0"/>
                        </a:spcAft>
                        <a:buNone/>
                      </a:pPr>
                      <a:r>
                        <a:rPr lang="en-US"/>
                        <a:t>228</a:t>
                      </a:r>
                      <a:endParaRPr/>
                    </a:p>
                  </a:txBody>
                  <a:tcPr marL="91425" marR="91425" marT="91425" marB="91425"/>
                </a:tc>
                <a:tc>
                  <a:txBody>
                    <a:bodyPr/>
                    <a:lstStyle/>
                    <a:p>
                      <a:pPr marL="0" lvl="0" indent="0" algn="ctr" rtl="0">
                        <a:spcBef>
                          <a:spcPts val="0"/>
                        </a:spcBef>
                        <a:spcAft>
                          <a:spcPts val="0"/>
                        </a:spcAft>
                        <a:buNone/>
                      </a:pPr>
                      <a:r>
                        <a:rPr lang="en-US"/>
                        <a:t>250</a:t>
                      </a:r>
                      <a:endParaRPr/>
                    </a:p>
                  </a:txBody>
                  <a:tcPr marL="91425" marR="91425" marT="91425" marB="91425"/>
                </a:tc>
                <a:tc>
                  <a:txBody>
                    <a:bodyPr/>
                    <a:lstStyle/>
                    <a:p>
                      <a:pPr marL="0" lvl="0" indent="0" algn="ctr" rtl="0">
                        <a:spcBef>
                          <a:spcPts val="0"/>
                        </a:spcBef>
                        <a:spcAft>
                          <a:spcPts val="0"/>
                        </a:spcAft>
                        <a:buNone/>
                      </a:pPr>
                      <a:r>
                        <a:rPr lang="en-US"/>
                        <a:t>231</a:t>
                      </a:r>
                      <a:endParaRPr/>
                    </a:p>
                  </a:txBody>
                  <a:tcPr marL="91425" marR="91425" marT="91425" marB="91425"/>
                </a:tc>
                <a:tc>
                  <a:txBody>
                    <a:bodyPr/>
                    <a:lstStyle/>
                    <a:p>
                      <a:pPr marL="0" lvl="0" indent="0" algn="ctr" rtl="0">
                        <a:spcBef>
                          <a:spcPts val="0"/>
                        </a:spcBef>
                        <a:spcAft>
                          <a:spcPts val="0"/>
                        </a:spcAft>
                        <a:buNone/>
                      </a:pPr>
                      <a:r>
                        <a:rPr lang="en-US"/>
                        <a:t>208</a:t>
                      </a:r>
                      <a:endParaRPr/>
                    </a:p>
                  </a:txBody>
                  <a:tcPr marL="91425" marR="91425" marT="91425" marB="91425"/>
                </a:tc>
                <a:tc>
                  <a:txBody>
                    <a:bodyPr/>
                    <a:lstStyle/>
                    <a:p>
                      <a:pPr marL="0" lvl="0" indent="0" algn="ctr" rtl="0">
                        <a:spcBef>
                          <a:spcPts val="0"/>
                        </a:spcBef>
                        <a:spcAft>
                          <a:spcPts val="0"/>
                        </a:spcAft>
                        <a:buNone/>
                      </a:pPr>
                      <a:r>
                        <a:rPr lang="en-US"/>
                        <a:t>253</a:t>
                      </a:r>
                      <a:endParaRPr/>
                    </a:p>
                  </a:txBody>
                  <a:tcPr marL="91425" marR="91425" marT="91425" marB="91425"/>
                </a:tc>
                <a:tc>
                  <a:txBody>
                    <a:bodyPr/>
                    <a:lstStyle/>
                    <a:p>
                      <a:pPr marL="0" lvl="0" indent="0" algn="ctr" rtl="0">
                        <a:spcBef>
                          <a:spcPts val="0"/>
                        </a:spcBef>
                        <a:spcAft>
                          <a:spcPts val="0"/>
                        </a:spcAft>
                        <a:buNone/>
                      </a:pPr>
                      <a:r>
                        <a:rPr lang="en-US"/>
                        <a:t>245</a:t>
                      </a:r>
                      <a:endParaRPr/>
                    </a:p>
                  </a:txBody>
                  <a:tcPr marL="91425" marR="91425" marT="91425" marB="91425"/>
                </a:tc>
                <a:extLst>
                  <a:ext uri="{0D108BD9-81ED-4DB2-BD59-A6C34878D82A}">
                    <a16:rowId xmlns:a16="http://schemas.microsoft.com/office/drawing/2014/main" val="10002"/>
                  </a:ext>
                </a:extLst>
              </a:tr>
              <a:tr h="352450">
                <a:tc>
                  <a:txBody>
                    <a:bodyPr/>
                    <a:lstStyle/>
                    <a:p>
                      <a:pPr marL="0" lvl="0" indent="0" algn="l" rtl="0">
                        <a:spcBef>
                          <a:spcPts val="0"/>
                        </a:spcBef>
                        <a:spcAft>
                          <a:spcPts val="0"/>
                        </a:spcAft>
                        <a:buNone/>
                      </a:pPr>
                      <a:r>
                        <a:rPr lang="en-US" b="1"/>
                        <a:t>Total surgical site infections</a:t>
                      </a:r>
                      <a:endParaRPr b="1"/>
                    </a:p>
                  </a:txBody>
                  <a:tcPr marL="91425" marR="91425" marT="91425" marB="91425"/>
                </a:tc>
                <a:tc>
                  <a:txBody>
                    <a:bodyPr/>
                    <a:lstStyle/>
                    <a:p>
                      <a:pPr marL="0" lvl="0" indent="0" algn="ctr" rtl="0">
                        <a:spcBef>
                          <a:spcPts val="0"/>
                        </a:spcBef>
                        <a:spcAft>
                          <a:spcPts val="0"/>
                        </a:spcAft>
                        <a:buNone/>
                      </a:pPr>
                      <a:r>
                        <a:rPr lang="en-US"/>
                        <a:t>2</a:t>
                      </a:r>
                      <a:endParaRPr/>
                    </a:p>
                  </a:txBody>
                  <a:tcPr marL="91425" marR="91425" marT="91425" marB="91425"/>
                </a:tc>
                <a:tc>
                  <a:txBody>
                    <a:bodyPr/>
                    <a:lstStyle/>
                    <a:p>
                      <a:pPr marL="0" lvl="0" indent="0" algn="ctr" rtl="0">
                        <a:spcBef>
                          <a:spcPts val="0"/>
                        </a:spcBef>
                        <a:spcAft>
                          <a:spcPts val="0"/>
                        </a:spcAft>
                        <a:buNone/>
                      </a:pPr>
                      <a:r>
                        <a:rPr lang="en-US"/>
                        <a:t>7</a:t>
                      </a:r>
                      <a:endParaRPr/>
                    </a:p>
                  </a:txBody>
                  <a:tcPr marL="91425" marR="91425" marT="91425" marB="91425"/>
                </a:tc>
                <a:tc>
                  <a:txBody>
                    <a:bodyPr/>
                    <a:lstStyle/>
                    <a:p>
                      <a:pPr marL="0" lvl="0" indent="0" algn="ctr" rtl="0">
                        <a:spcBef>
                          <a:spcPts val="0"/>
                        </a:spcBef>
                        <a:spcAft>
                          <a:spcPts val="0"/>
                        </a:spcAft>
                        <a:buNone/>
                      </a:pPr>
                      <a:r>
                        <a:rPr lang="en-US"/>
                        <a:t>2</a:t>
                      </a:r>
                      <a:endParaRPr/>
                    </a:p>
                  </a:txBody>
                  <a:tcPr marL="91425" marR="91425" marT="91425" marB="91425"/>
                </a:tc>
                <a:tc>
                  <a:txBody>
                    <a:bodyPr/>
                    <a:lstStyle/>
                    <a:p>
                      <a:pPr marL="0" lvl="0" indent="0" algn="ctr" rtl="0">
                        <a:spcBef>
                          <a:spcPts val="0"/>
                        </a:spcBef>
                        <a:spcAft>
                          <a:spcPts val="0"/>
                        </a:spcAft>
                        <a:buNone/>
                      </a:pPr>
                      <a:r>
                        <a:rPr lang="en-US"/>
                        <a:t>8</a:t>
                      </a:r>
                      <a:endParaRPr/>
                    </a:p>
                  </a:txBody>
                  <a:tcPr marL="91425" marR="91425" marT="91425" marB="91425"/>
                </a:tc>
                <a:tc>
                  <a:txBody>
                    <a:bodyPr/>
                    <a:lstStyle/>
                    <a:p>
                      <a:pPr marL="0" lvl="0" indent="0" algn="ctr" rtl="0">
                        <a:spcBef>
                          <a:spcPts val="0"/>
                        </a:spcBef>
                        <a:spcAft>
                          <a:spcPts val="0"/>
                        </a:spcAft>
                        <a:buNone/>
                      </a:pPr>
                      <a:r>
                        <a:rPr lang="en-US"/>
                        <a:t>5</a:t>
                      </a:r>
                      <a:endParaRPr/>
                    </a:p>
                  </a:txBody>
                  <a:tcPr marL="91425" marR="91425" marT="91425" marB="91425"/>
                </a:tc>
                <a:tc>
                  <a:txBody>
                    <a:bodyPr/>
                    <a:lstStyle/>
                    <a:p>
                      <a:pPr marL="0" lvl="0" indent="0" algn="ctr" rtl="0">
                        <a:spcBef>
                          <a:spcPts val="0"/>
                        </a:spcBef>
                        <a:spcAft>
                          <a:spcPts val="0"/>
                        </a:spcAft>
                        <a:buNone/>
                      </a:pPr>
                      <a:r>
                        <a:rPr lang="en-US"/>
                        <a:t>5</a:t>
                      </a:r>
                      <a:endParaRPr/>
                    </a:p>
                  </a:txBody>
                  <a:tcPr marL="91425" marR="91425" marT="91425" marB="91425"/>
                </a:tc>
                <a:tc>
                  <a:txBody>
                    <a:bodyPr/>
                    <a:lstStyle/>
                    <a:p>
                      <a:pPr marL="0" lvl="0" indent="0" algn="ctr" rtl="0">
                        <a:spcBef>
                          <a:spcPts val="0"/>
                        </a:spcBef>
                        <a:spcAft>
                          <a:spcPts val="0"/>
                        </a:spcAft>
                        <a:buNone/>
                      </a:pPr>
                      <a:r>
                        <a:rPr lang="en-US"/>
                        <a:t>6</a:t>
                      </a:r>
                      <a:endParaRPr/>
                    </a:p>
                  </a:txBody>
                  <a:tcPr marL="91425" marR="91425" marT="91425" marB="91425"/>
                </a:tc>
                <a:tc>
                  <a:txBody>
                    <a:bodyPr/>
                    <a:lstStyle/>
                    <a:p>
                      <a:pPr marL="0" lvl="0" indent="0" algn="ctr" rtl="0">
                        <a:spcBef>
                          <a:spcPts val="0"/>
                        </a:spcBef>
                        <a:spcAft>
                          <a:spcPts val="0"/>
                        </a:spcAft>
                        <a:buNone/>
                      </a:pPr>
                      <a:r>
                        <a:rPr lang="en-US"/>
                        <a:t>9</a:t>
                      </a:r>
                      <a:endParaRPr/>
                    </a:p>
                  </a:txBody>
                  <a:tcPr marL="91425" marR="91425" marT="91425" marB="91425"/>
                </a:tc>
                <a:tc>
                  <a:txBody>
                    <a:bodyPr/>
                    <a:lstStyle/>
                    <a:p>
                      <a:pPr marL="0" lvl="0" indent="0" algn="ctr" rtl="0">
                        <a:spcBef>
                          <a:spcPts val="0"/>
                        </a:spcBef>
                        <a:spcAft>
                          <a:spcPts val="0"/>
                        </a:spcAft>
                        <a:buNone/>
                      </a:pPr>
                      <a:r>
                        <a:rPr lang="en-US"/>
                        <a:t>4</a:t>
                      </a:r>
                      <a:endParaRPr/>
                    </a:p>
                  </a:txBody>
                  <a:tcPr marL="91425" marR="91425" marT="91425" marB="91425"/>
                </a:tc>
                <a:extLst>
                  <a:ext uri="{0D108BD9-81ED-4DB2-BD59-A6C34878D82A}">
                    <a16:rowId xmlns:a16="http://schemas.microsoft.com/office/drawing/2014/main" val="10003"/>
                  </a:ext>
                </a:extLst>
              </a:tr>
              <a:tr h="352450">
                <a:tc>
                  <a:txBody>
                    <a:bodyPr/>
                    <a:lstStyle/>
                    <a:p>
                      <a:pPr marL="0" lvl="0" indent="0" algn="l" rtl="0">
                        <a:spcBef>
                          <a:spcPts val="0"/>
                        </a:spcBef>
                        <a:spcAft>
                          <a:spcPts val="0"/>
                        </a:spcAft>
                        <a:buNone/>
                      </a:pPr>
                      <a:r>
                        <a:rPr lang="en-US" b="1"/>
                        <a:t>Surgical site infection rate (%)</a:t>
                      </a:r>
                      <a:endParaRPr b="1"/>
                    </a:p>
                  </a:txBody>
                  <a:tcPr marL="91425" marR="91425" marT="91425" marB="91425"/>
                </a:tc>
                <a:tc>
                  <a:txBody>
                    <a:bodyPr/>
                    <a:lstStyle/>
                    <a:p>
                      <a:pPr marL="0" lvl="0" indent="0" algn="ctr" rtl="0">
                        <a:spcBef>
                          <a:spcPts val="0"/>
                        </a:spcBef>
                        <a:spcAft>
                          <a:spcPts val="0"/>
                        </a:spcAft>
                        <a:buNone/>
                      </a:pPr>
                      <a:r>
                        <a:rPr lang="en-US"/>
                        <a:t>0.79</a:t>
                      </a:r>
                      <a:endParaRPr/>
                    </a:p>
                  </a:txBody>
                  <a:tcPr marL="91425" marR="91425" marT="91425" marB="91425"/>
                </a:tc>
                <a:tc>
                  <a:txBody>
                    <a:bodyPr/>
                    <a:lstStyle/>
                    <a:p>
                      <a:pPr marL="0" lvl="0" indent="0" algn="ctr" rtl="0">
                        <a:spcBef>
                          <a:spcPts val="0"/>
                        </a:spcBef>
                        <a:spcAft>
                          <a:spcPts val="0"/>
                        </a:spcAft>
                        <a:buNone/>
                      </a:pPr>
                      <a:r>
                        <a:rPr lang="en-US"/>
                        <a:t>2.99</a:t>
                      </a:r>
                      <a:endParaRPr/>
                    </a:p>
                  </a:txBody>
                  <a:tcPr marL="91425" marR="91425" marT="91425" marB="91425"/>
                </a:tc>
                <a:tc>
                  <a:txBody>
                    <a:bodyPr/>
                    <a:lstStyle/>
                    <a:p>
                      <a:pPr marL="0" lvl="0" indent="0" algn="ctr" rtl="0">
                        <a:spcBef>
                          <a:spcPts val="0"/>
                        </a:spcBef>
                        <a:spcAft>
                          <a:spcPts val="0"/>
                        </a:spcAft>
                        <a:buNone/>
                      </a:pPr>
                      <a:r>
                        <a:rPr lang="en-US"/>
                        <a:t>0.95</a:t>
                      </a:r>
                      <a:endParaRPr/>
                    </a:p>
                  </a:txBody>
                  <a:tcPr marL="91425" marR="91425" marT="91425" marB="91425"/>
                </a:tc>
                <a:tc>
                  <a:txBody>
                    <a:bodyPr/>
                    <a:lstStyle/>
                    <a:p>
                      <a:pPr marL="0" lvl="0" indent="0" algn="ctr" rtl="0">
                        <a:spcBef>
                          <a:spcPts val="0"/>
                        </a:spcBef>
                        <a:spcAft>
                          <a:spcPts val="0"/>
                        </a:spcAft>
                        <a:buNone/>
                      </a:pPr>
                      <a:r>
                        <a:rPr lang="en-US"/>
                        <a:t>3.51</a:t>
                      </a:r>
                      <a:endParaRPr/>
                    </a:p>
                  </a:txBody>
                  <a:tcPr marL="91425" marR="91425" marT="91425" marB="91425"/>
                </a:tc>
                <a:tc>
                  <a:txBody>
                    <a:bodyPr/>
                    <a:lstStyle/>
                    <a:p>
                      <a:pPr marL="0" lvl="0" indent="0" algn="ctr" rtl="0">
                        <a:spcBef>
                          <a:spcPts val="0"/>
                        </a:spcBef>
                        <a:spcAft>
                          <a:spcPts val="0"/>
                        </a:spcAft>
                        <a:buNone/>
                      </a:pPr>
                      <a:r>
                        <a:rPr lang="en-US"/>
                        <a:t>2.00</a:t>
                      </a:r>
                      <a:endParaRPr/>
                    </a:p>
                  </a:txBody>
                  <a:tcPr marL="91425" marR="91425" marT="91425" marB="91425"/>
                </a:tc>
                <a:tc>
                  <a:txBody>
                    <a:bodyPr/>
                    <a:lstStyle/>
                    <a:p>
                      <a:pPr marL="0" lvl="0" indent="0" algn="ctr" rtl="0">
                        <a:spcBef>
                          <a:spcPts val="0"/>
                        </a:spcBef>
                        <a:spcAft>
                          <a:spcPts val="0"/>
                        </a:spcAft>
                        <a:buNone/>
                      </a:pPr>
                      <a:r>
                        <a:rPr lang="en-US"/>
                        <a:t>2.16</a:t>
                      </a:r>
                      <a:endParaRPr/>
                    </a:p>
                  </a:txBody>
                  <a:tcPr marL="91425" marR="91425" marT="91425" marB="91425"/>
                </a:tc>
                <a:tc>
                  <a:txBody>
                    <a:bodyPr/>
                    <a:lstStyle/>
                    <a:p>
                      <a:pPr marL="0" lvl="0" indent="0" algn="ctr" rtl="0">
                        <a:spcBef>
                          <a:spcPts val="0"/>
                        </a:spcBef>
                        <a:spcAft>
                          <a:spcPts val="0"/>
                        </a:spcAft>
                        <a:buNone/>
                      </a:pPr>
                      <a:r>
                        <a:rPr lang="en-US"/>
                        <a:t>2.88</a:t>
                      </a:r>
                      <a:endParaRPr/>
                    </a:p>
                  </a:txBody>
                  <a:tcPr marL="91425" marR="91425" marT="91425" marB="91425"/>
                </a:tc>
                <a:tc>
                  <a:txBody>
                    <a:bodyPr/>
                    <a:lstStyle/>
                    <a:p>
                      <a:pPr marL="0" lvl="0" indent="0" algn="ctr" rtl="0">
                        <a:spcBef>
                          <a:spcPts val="0"/>
                        </a:spcBef>
                        <a:spcAft>
                          <a:spcPts val="0"/>
                        </a:spcAft>
                        <a:buNone/>
                      </a:pPr>
                      <a:r>
                        <a:rPr lang="en-US"/>
                        <a:t>3.56</a:t>
                      </a:r>
                      <a:endParaRPr/>
                    </a:p>
                  </a:txBody>
                  <a:tcPr marL="91425" marR="91425" marT="91425" marB="91425"/>
                </a:tc>
                <a:tc>
                  <a:txBody>
                    <a:bodyPr/>
                    <a:lstStyle/>
                    <a:p>
                      <a:pPr marL="0" lvl="0" indent="0" algn="ctr" rtl="0">
                        <a:spcBef>
                          <a:spcPts val="0"/>
                        </a:spcBef>
                        <a:spcAft>
                          <a:spcPts val="0"/>
                        </a:spcAft>
                        <a:buNone/>
                      </a:pPr>
                      <a:r>
                        <a:rPr lang="en-US"/>
                        <a:t>1.63</a:t>
                      </a:r>
                      <a:endParaRPr/>
                    </a:p>
                  </a:txBody>
                  <a:tcPr marL="91425" marR="91425" marT="91425" marB="91425"/>
                </a:tc>
                <a:extLst>
                  <a:ext uri="{0D108BD9-81ED-4DB2-BD59-A6C34878D82A}">
                    <a16:rowId xmlns:a16="http://schemas.microsoft.com/office/drawing/2014/main" val="10004"/>
                  </a:ext>
                </a:extLst>
              </a:tr>
            </a:tbl>
          </a:graphicData>
        </a:graphic>
      </p:graphicFrame>
      <p:sp>
        <p:nvSpPr>
          <p:cNvPr id="561" name="Google Shape;561;g3b7f9822dfa_3_1"/>
          <p:cNvSpPr txBox="1">
            <a:spLocks noGrp="1"/>
          </p:cNvSpPr>
          <p:nvPr>
            <p:ph type="title"/>
          </p:nvPr>
        </p:nvSpPr>
        <p:spPr>
          <a:xfrm>
            <a:off x="185156" y="483654"/>
            <a:ext cx="11495100" cy="71100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chemeClr val="dk1"/>
              </a:buClr>
              <a:buSzPts val="2300"/>
              <a:buFont typeface="Quattrocento Sans"/>
              <a:buNone/>
            </a:pPr>
            <a:r>
              <a:rPr lang="en-US" sz="1800" b="1" dirty="0">
                <a:latin typeface="Arial"/>
                <a:ea typeface="Arial"/>
                <a:cs typeface="Arial"/>
                <a:sym typeface="Arial"/>
              </a:rPr>
              <a:t>8. </a:t>
            </a:r>
            <a:r>
              <a:rPr lang="en-US" sz="1800" b="1">
                <a:latin typeface="Arial"/>
                <a:ea typeface="Arial"/>
                <a:cs typeface="Arial"/>
                <a:sym typeface="Arial"/>
              </a:rPr>
              <a:t>Orthopaedics surgery- surgical site infection incidence </a:t>
            </a:r>
            <a:endParaRPr sz="1800" b="1">
              <a:latin typeface="Arial"/>
              <a:ea typeface="Arial"/>
              <a:cs typeface="Arial"/>
              <a:sym typeface="Arial"/>
            </a:endParaRPr>
          </a:p>
        </p:txBody>
      </p:sp>
      <p:sp>
        <p:nvSpPr>
          <p:cNvPr id="562" name="Google Shape;562;g3b7f9822dfa_3_1"/>
          <p:cNvSpPr txBox="1"/>
          <p:nvPr/>
        </p:nvSpPr>
        <p:spPr>
          <a:xfrm>
            <a:off x="95304" y="4119628"/>
            <a:ext cx="102792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chemeClr val="dk1"/>
                </a:solidFill>
              </a:rPr>
              <a:t>Surgical site infection rate did not increase despite reduction in antibiotic duration. </a:t>
            </a:r>
            <a:endParaRPr sz="1800"/>
          </a:p>
        </p:txBody>
      </p:sp>
      <p:sp>
        <p:nvSpPr>
          <p:cNvPr id="563" name="Google Shape;563;g3b7f9822dfa_3_1"/>
          <p:cNvSpPr txBox="1"/>
          <p:nvPr/>
        </p:nvSpPr>
        <p:spPr>
          <a:xfrm>
            <a:off x="176330" y="78560"/>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a:solidFill>
                  <a:srgbClr val="262626"/>
                </a:solidFill>
                <a:latin typeface="Arial Black"/>
                <a:ea typeface="Arial Black"/>
                <a:cs typeface="Arial Black"/>
                <a:sym typeface="Arial Black"/>
              </a:rPr>
              <a:t>Appendix</a:t>
            </a:r>
            <a:endParaRPr sz="2500" b="0" i="0" u="none" strike="noStrike" cap="none">
              <a:solidFill>
                <a:srgbClr val="262626"/>
              </a:solidFill>
              <a:latin typeface="Arial"/>
              <a:ea typeface="Arial"/>
              <a:cs typeface="Arial"/>
              <a:sym typeface="Arial"/>
            </a:endParaRPr>
          </a:p>
        </p:txBody>
      </p:sp>
      <p:sp>
        <p:nvSpPr>
          <p:cNvPr id="564" name="Google Shape;564;g3b7f9822dfa_3_1"/>
          <p:cNvSpPr txBox="1">
            <a:spLocks noGrp="1"/>
          </p:cNvSpPr>
          <p:nvPr>
            <p:ph type="title"/>
          </p:nvPr>
        </p:nvSpPr>
        <p:spPr>
          <a:xfrm>
            <a:off x="95306" y="4550729"/>
            <a:ext cx="11495100" cy="71100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chemeClr val="dk1"/>
              </a:buClr>
              <a:buSzPts val="2300"/>
              <a:buFont typeface="Quattrocento Sans"/>
              <a:buNone/>
            </a:pPr>
            <a:r>
              <a:rPr lang="en-US" sz="1800" b="1">
                <a:latin typeface="Arial"/>
                <a:ea typeface="Arial"/>
                <a:cs typeface="Arial"/>
                <a:sym typeface="Arial"/>
              </a:rPr>
              <a:t>9. References </a:t>
            </a:r>
            <a:endParaRPr sz="1800" b="1">
              <a:latin typeface="Arial"/>
              <a:ea typeface="Arial"/>
              <a:cs typeface="Arial"/>
              <a:sym typeface="Arial"/>
            </a:endParaRPr>
          </a:p>
        </p:txBody>
      </p:sp>
      <p:sp>
        <p:nvSpPr>
          <p:cNvPr id="565" name="Google Shape;565;g3b7f9822dfa_3_1"/>
          <p:cNvSpPr txBox="1"/>
          <p:nvPr/>
        </p:nvSpPr>
        <p:spPr>
          <a:xfrm>
            <a:off x="-25900" y="5044050"/>
            <a:ext cx="12038400" cy="988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000">
                <a:solidFill>
                  <a:schemeClr val="dk1"/>
                </a:solidFill>
              </a:rPr>
              <a:t>1. Chung WTG, Shafi H, Seah J, Purnima P, Patun T, Kam KQ, et al. National surgical antibiotic prophylaxis guideline in Singapore. Annals of the Academy of Medicine, Singapore [Internet]. 2022 Nov 1;51(11):695–711. Available from: https://pubmed.ncbi.nlm.nih.gov/36453217/</a:t>
            </a:r>
            <a:endParaRPr sz="1000">
              <a:solidFill>
                <a:schemeClr val="dk1"/>
              </a:solidFill>
            </a:endParaRPr>
          </a:p>
          <a:p>
            <a:pPr marL="0" lvl="0" indent="0" algn="just" rtl="0">
              <a:spcBef>
                <a:spcPts val="0"/>
              </a:spcBef>
              <a:spcAft>
                <a:spcPts val="0"/>
              </a:spcAft>
              <a:buNone/>
            </a:pPr>
            <a:r>
              <a:rPr lang="en-US" sz="1000">
                <a:solidFill>
                  <a:schemeClr val="dk1"/>
                </a:solidFill>
              </a:rPr>
              <a:t>2. Cai Y, Venkatachalam I, Tee NW, Tan TY, Kurup A, Wong SY, et al. Prevalence of Healthcare-Associated Infections and Antimicrobial Use Among Adult Inpatients in Singapore Acute-Care Hospitals: Results From the First National Point Prevalence Survey. Clinical Infectious Diseases [Internet]. 2017 May 15;64(suppl_2):S61–7. Available from: https://academic.oup.com/cid/article/64/suppl_2/S61/3782673</a:t>
            </a:r>
            <a:endParaRPr sz="1000">
              <a:solidFill>
                <a:schemeClr val="dk1"/>
              </a:solidFill>
            </a:endParaRPr>
          </a:p>
          <a:p>
            <a:pPr marL="0" lvl="0" indent="0" algn="just" rtl="0">
              <a:spcBef>
                <a:spcPts val="0"/>
              </a:spcBef>
              <a:spcAft>
                <a:spcPts val="0"/>
              </a:spcAft>
              <a:buNone/>
            </a:pPr>
            <a:r>
              <a:rPr lang="en-US" sz="1000">
                <a:solidFill>
                  <a:schemeClr val="dk1"/>
                </a:solidFill>
              </a:rPr>
              <a:t>3. Branch-Elliman W, O’Brien W, Strymish J, Itani K, Wyatt C, Gupta K. Association of Duration and Type of Surgical Prophylaxis With Antimicrobial-Associated Adverse Events. JAMA Surgery. 2019 Jul 1;154(7):590.</a:t>
            </a:r>
            <a:endParaRPr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a:spLocks noGrp="1"/>
          </p:cNvSpPr>
          <p:nvPr>
            <p:ph type="title"/>
          </p:nvPr>
        </p:nvSpPr>
        <p:spPr>
          <a:xfrm>
            <a:off x="212581" y="1628800"/>
            <a:ext cx="10969800" cy="71100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7030A0"/>
              </a:buClr>
              <a:buSzPts val="4000"/>
              <a:buFont typeface="Calibri"/>
              <a:buNone/>
            </a:pPr>
            <a:r>
              <a:rPr lang="en-US" sz="4000" b="1">
                <a:solidFill>
                  <a:srgbClr val="7030A0"/>
                </a:solidFill>
                <a:latin typeface="Arial"/>
                <a:ea typeface="Arial"/>
                <a:cs typeface="Arial"/>
                <a:sym typeface="Arial"/>
              </a:rPr>
              <a:t>Aim statement </a:t>
            </a:r>
            <a:endParaRPr b="1">
              <a:latin typeface="Arial"/>
              <a:ea typeface="Arial"/>
              <a:cs typeface="Arial"/>
              <a:sym typeface="Arial"/>
            </a:endParaRPr>
          </a:p>
        </p:txBody>
      </p:sp>
      <p:sp>
        <p:nvSpPr>
          <p:cNvPr id="117" name="Google Shape;117;p4"/>
          <p:cNvSpPr txBox="1">
            <a:spLocks noGrp="1"/>
          </p:cNvSpPr>
          <p:nvPr>
            <p:ph type="body" idx="1"/>
          </p:nvPr>
        </p:nvSpPr>
        <p:spPr>
          <a:xfrm>
            <a:off x="212575" y="2512475"/>
            <a:ext cx="11709600" cy="1833000"/>
          </a:xfrm>
          <a:prstGeom prst="rect">
            <a:avLst/>
          </a:prstGeom>
          <a:noFill/>
          <a:ln>
            <a:noFill/>
          </a:ln>
        </p:spPr>
        <p:txBody>
          <a:bodyPr spcFirstLastPara="1" wrap="square" lIns="0" tIns="60925" rIns="0" bIns="60925" anchor="t" anchorCtr="0">
            <a:normAutofit/>
          </a:bodyPr>
          <a:lstStyle/>
          <a:p>
            <a:pPr marL="0" lvl="0" indent="0" algn="l" rtl="0">
              <a:spcBef>
                <a:spcPts val="0"/>
              </a:spcBef>
              <a:spcAft>
                <a:spcPts val="0"/>
              </a:spcAft>
              <a:buClr>
                <a:schemeClr val="dk1"/>
              </a:buClr>
              <a:buSzPts val="3600"/>
              <a:buNone/>
            </a:pPr>
            <a:r>
              <a:rPr lang="en-US">
                <a:latin typeface="Arial"/>
                <a:ea typeface="Arial"/>
                <a:cs typeface="Arial"/>
                <a:sym typeface="Arial"/>
              </a:rPr>
              <a:t>To reduce inappropriate surgical antibiotic prophylaxis (SAP) duration in elective orthopaedic and otolaryngology surgeries by 50% from baseline.</a:t>
            </a:r>
            <a:endParaRPr>
              <a:latin typeface="Arial"/>
              <a:ea typeface="Arial"/>
              <a:cs typeface="Arial"/>
              <a:sym typeface="Arial"/>
            </a:endParaRPr>
          </a:p>
        </p:txBody>
      </p:sp>
      <p:sp>
        <p:nvSpPr>
          <p:cNvPr id="118" name="Google Shape;118;p4"/>
          <p:cNvSpPr txBox="1"/>
          <p:nvPr/>
        </p:nvSpPr>
        <p:spPr>
          <a:xfrm>
            <a:off x="226380" y="170535"/>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a:solidFill>
                  <a:srgbClr val="262626"/>
                </a:solidFill>
                <a:latin typeface="Arial Black"/>
                <a:ea typeface="Arial Black"/>
                <a:cs typeface="Arial Black"/>
                <a:sym typeface="Arial Black"/>
              </a:rPr>
              <a:t>B. Goal (</a:t>
            </a:r>
            <a:r>
              <a:rPr lang="en-US" sz="2500" b="1">
                <a:solidFill>
                  <a:srgbClr val="0070C0"/>
                </a:solidFill>
                <a:latin typeface="Arial Black"/>
                <a:ea typeface="Arial Black"/>
                <a:cs typeface="Arial Black"/>
                <a:sym typeface="Arial Black"/>
              </a:rPr>
              <a:t>P</a:t>
            </a:r>
            <a:r>
              <a:rPr lang="en-US" sz="2500" b="1">
                <a:solidFill>
                  <a:srgbClr val="262626"/>
                </a:solidFill>
                <a:latin typeface="Arial Black"/>
                <a:ea typeface="Arial Black"/>
                <a:cs typeface="Arial Black"/>
                <a:sym typeface="Arial Black"/>
              </a:rPr>
              <a:t>LAN)</a:t>
            </a:r>
            <a:endParaRPr sz="2500" b="0" i="0" u="none" strike="noStrike" cap="none">
              <a:solidFill>
                <a:srgbClr val="262626"/>
              </a:solidFill>
              <a:latin typeface="Arial"/>
              <a:ea typeface="Arial"/>
              <a:cs typeface="Arial"/>
              <a:sym typeface="Arial"/>
            </a:endParaRPr>
          </a:p>
        </p:txBody>
      </p:sp>
      <p:cxnSp>
        <p:nvCxnSpPr>
          <p:cNvPr id="119" name="Google Shape;119;p4"/>
          <p:cNvCxnSpPr/>
          <p:nvPr/>
        </p:nvCxnSpPr>
        <p:spPr>
          <a:xfrm>
            <a:off x="226363" y="647531"/>
            <a:ext cx="10025400" cy="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aphicFrame>
        <p:nvGraphicFramePr>
          <p:cNvPr id="124" name="Google Shape;124;p5"/>
          <p:cNvGraphicFramePr/>
          <p:nvPr/>
        </p:nvGraphicFramePr>
        <p:xfrm>
          <a:off x="247424" y="757034"/>
          <a:ext cx="11665300" cy="5700606"/>
        </p:xfrm>
        <a:graphic>
          <a:graphicData uri="http://schemas.openxmlformats.org/drawingml/2006/table">
            <a:tbl>
              <a:tblPr>
                <a:noFill/>
                <a:tableStyleId>{44B769D5-C277-4438-AAA1-6972DFD83E97}</a:tableStyleId>
              </a:tblPr>
              <a:tblGrid>
                <a:gridCol w="6275850">
                  <a:extLst>
                    <a:ext uri="{9D8B030D-6E8A-4147-A177-3AD203B41FA5}">
                      <a16:colId xmlns:a16="http://schemas.microsoft.com/office/drawing/2014/main" val="20000"/>
                    </a:ext>
                  </a:extLst>
                </a:gridCol>
                <a:gridCol w="3157200">
                  <a:extLst>
                    <a:ext uri="{9D8B030D-6E8A-4147-A177-3AD203B41FA5}">
                      <a16:colId xmlns:a16="http://schemas.microsoft.com/office/drawing/2014/main" val="20001"/>
                    </a:ext>
                  </a:extLst>
                </a:gridCol>
                <a:gridCol w="2232250">
                  <a:extLst>
                    <a:ext uri="{9D8B030D-6E8A-4147-A177-3AD203B41FA5}">
                      <a16:colId xmlns:a16="http://schemas.microsoft.com/office/drawing/2014/main" val="20002"/>
                    </a:ext>
                  </a:extLst>
                </a:gridCol>
              </a:tblGrid>
              <a:tr h="334325">
                <a:tc>
                  <a:txBody>
                    <a:bodyPr/>
                    <a:lstStyle/>
                    <a:p>
                      <a:pPr marL="0" marR="0" lvl="0" indent="0" algn="ctr" rtl="0">
                        <a:lnSpc>
                          <a:spcPct val="101785"/>
                        </a:lnSpc>
                        <a:spcBef>
                          <a:spcPts val="0"/>
                        </a:spcBef>
                        <a:spcAft>
                          <a:spcPts val="0"/>
                        </a:spcAft>
                        <a:buClr>
                          <a:srgbClr val="FFFFFF"/>
                        </a:buClr>
                        <a:buSzPts val="1400"/>
                        <a:buFont typeface="Arial"/>
                        <a:buNone/>
                      </a:pPr>
                      <a:r>
                        <a:rPr lang="en-US" sz="1200" b="0" i="0">
                          <a:solidFill>
                            <a:srgbClr val="FFFFFF"/>
                          </a:solidFill>
                          <a:latin typeface="Arial"/>
                          <a:ea typeface="Arial"/>
                          <a:cs typeface="Arial"/>
                          <a:sym typeface="Arial"/>
                        </a:rPr>
                        <a:t>Culture</a:t>
                      </a:r>
                      <a:endParaRPr sz="1200" b="1" i="0">
                        <a:solidFill>
                          <a:srgbClr val="FFFFFF"/>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01785"/>
                        </a:lnSpc>
                        <a:spcBef>
                          <a:spcPts val="0"/>
                        </a:spcBef>
                        <a:spcAft>
                          <a:spcPts val="0"/>
                        </a:spcAft>
                        <a:buClr>
                          <a:srgbClr val="FFFFFF"/>
                        </a:buClr>
                        <a:buSzPts val="1400"/>
                        <a:buFont typeface="Arial"/>
                        <a:buNone/>
                      </a:pPr>
                      <a:r>
                        <a:rPr lang="en-US" sz="1200" b="0" i="0">
                          <a:solidFill>
                            <a:srgbClr val="FFFFFF"/>
                          </a:solidFill>
                          <a:latin typeface="Arial"/>
                          <a:ea typeface="Arial"/>
                          <a:cs typeface="Arial"/>
                          <a:sym typeface="Arial"/>
                        </a:rPr>
                        <a:t>Knowledge and awareness </a:t>
                      </a:r>
                      <a:endParaRPr sz="1200" b="1" i="0">
                        <a:solidFill>
                          <a:srgbClr val="FFFFFF"/>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01785"/>
                        </a:lnSpc>
                        <a:spcBef>
                          <a:spcPts val="0"/>
                        </a:spcBef>
                        <a:spcAft>
                          <a:spcPts val="0"/>
                        </a:spcAft>
                        <a:buClr>
                          <a:srgbClr val="FFFFFF"/>
                        </a:buClr>
                        <a:buSzPts val="1400"/>
                        <a:buFont typeface="Arial"/>
                        <a:buNone/>
                      </a:pPr>
                      <a:r>
                        <a:rPr lang="en-US" sz="1200" b="0" i="0">
                          <a:solidFill>
                            <a:srgbClr val="FFFFFF"/>
                          </a:solidFill>
                          <a:latin typeface="Arial"/>
                          <a:ea typeface="Arial"/>
                          <a:cs typeface="Arial"/>
                          <a:sym typeface="Arial"/>
                        </a:rPr>
                        <a:t>Patient factors</a:t>
                      </a:r>
                      <a:r>
                        <a:rPr lang="en-US" sz="1200" b="1" i="0">
                          <a:solidFill>
                            <a:srgbClr val="FFFFFF"/>
                          </a:solidFill>
                          <a:latin typeface="Arial"/>
                          <a:ea typeface="Arial"/>
                          <a:cs typeface="Arial"/>
                          <a:sym typeface="Arial"/>
                        </a:rPr>
                        <a:t>​</a:t>
                      </a:r>
                      <a:endParaRPr sz="1200" b="1" i="0">
                        <a:solidFill>
                          <a:srgbClr val="FFFFFF"/>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24075">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Experience-driven prescribing overrides standard protocols / clinicians’ previous experiences of patients developing surgical site infections while prescribing surgical antibiotic prophylaxis according to the guidelines​.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Some surgical procedures a</a:t>
                      </a:r>
                      <a:r>
                        <a:rPr lang="en-US" sz="1200"/>
                        <a:t>re </a:t>
                      </a:r>
                      <a:r>
                        <a:rPr lang="en-US" sz="1200" b="0" i="0">
                          <a:solidFill>
                            <a:srgbClr val="000000"/>
                          </a:solidFill>
                          <a:latin typeface="Arial"/>
                          <a:ea typeface="Arial"/>
                          <a:cs typeface="Arial"/>
                          <a:sym typeface="Arial"/>
                        </a:rPr>
                        <a:t>not included in the surgical prophylaxis guideline​.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Older patients. </a:t>
                      </a:r>
                      <a:endParaRPr sz="1200"/>
                    </a:p>
                    <a:p>
                      <a:pPr marL="0" marR="0" lvl="0" indent="0" algn="l" rtl="0">
                        <a:lnSpc>
                          <a:spcPct val="101785"/>
                        </a:lnSpc>
                        <a:spcBef>
                          <a:spcPts val="0"/>
                        </a:spcBef>
                        <a:spcAft>
                          <a:spcPts val="0"/>
                        </a:spcAft>
                        <a:buClr>
                          <a:schemeClr val="dk1"/>
                        </a:buClr>
                        <a:buSzPts val="1400"/>
                        <a:buFont typeface="Quattrocento Sans"/>
                        <a:buNone/>
                      </a:pP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3700">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Defensive prescribing / clinicians believe that prescribing antibiotics is necessary to protect themselves when retrospectively defending their decision / </a:t>
                      </a:r>
                      <a:r>
                        <a:rPr lang="en-US" sz="1200"/>
                        <a:t>co</a:t>
                      </a:r>
                      <a:r>
                        <a:rPr lang="en-US" sz="1200" b="0" i="0">
                          <a:solidFill>
                            <a:srgbClr val="000000"/>
                          </a:solidFill>
                          <a:latin typeface="Arial"/>
                          <a:ea typeface="Arial"/>
                          <a:cs typeface="Arial"/>
                          <a:sym typeface="Arial"/>
                        </a:rPr>
                        <a:t>nferring a sense of having done everything possible for the patient to prevent surgical site infections.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Lack of high-quality randomised controlled trials </a:t>
                      </a:r>
                      <a:r>
                        <a:rPr lang="en-US" sz="1200"/>
                        <a:t>to guide which surgical procedures require antibiotics and the optimal duration of administration.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a:t>Patients with compromised immune system and multiple comorbidities.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4075">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Discharge with antibiotics for reassurance of the consultant / extra layer of safety needed by surgeons because surgical site infections are viewed as personal responsibility for an infectious complication.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Lack of awareness about </a:t>
                      </a:r>
                      <a:r>
                        <a:rPr lang="en-US" sz="1200"/>
                        <a:t>updated </a:t>
                      </a:r>
                      <a:r>
                        <a:rPr lang="en-US" sz="1200" b="0" i="0">
                          <a:solidFill>
                            <a:srgbClr val="000000"/>
                          </a:solidFill>
                          <a:latin typeface="Arial"/>
                          <a:ea typeface="Arial"/>
                          <a:cs typeface="Arial"/>
                          <a:sym typeface="Arial"/>
                        </a:rPr>
                        <a:t>evidence from randomised controlled trials.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Wound care and drainage​.</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4700">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Prescribing habits shaped by what is commonly done in the team, not by scientific evidence</a:t>
                      </a:r>
                      <a:r>
                        <a:rPr lang="en-US" sz="1200"/>
                        <a:t>.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No</a:t>
                      </a:r>
                      <a:r>
                        <a:rPr lang="en-US" sz="1200"/>
                        <a:t> feedback channel </a:t>
                      </a:r>
                      <a:r>
                        <a:rPr lang="en-US" sz="1200" b="0" i="0">
                          <a:solidFill>
                            <a:srgbClr val="000000"/>
                          </a:solidFill>
                          <a:latin typeface="Arial"/>
                          <a:ea typeface="Arial"/>
                          <a:cs typeface="Arial"/>
                          <a:sym typeface="Arial"/>
                        </a:rPr>
                        <a:t>from patients and antibiotic stewardship team on antibiotic side effects and efficacy</a:t>
                      </a:r>
                      <a:r>
                        <a:rPr lang="en-US" sz="1200"/>
                        <a:t>.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a:t>Longer duration of surgery.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92750">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Decision-making around surgical antibiotic prophylaxis often occurs in silos​</a:t>
                      </a:r>
                      <a:r>
                        <a:rPr lang="en-US" sz="1200"/>
                        <a:t> (e.g. the an</a:t>
                      </a:r>
                      <a:r>
                        <a:rPr lang="en-US" sz="1200" b="0" i="0" u="none" strike="noStrike">
                          <a:solidFill>
                            <a:srgbClr val="000000"/>
                          </a:solidFill>
                          <a:latin typeface="Arial"/>
                          <a:ea typeface="Arial"/>
                          <a:cs typeface="Arial"/>
                          <a:sym typeface="Arial"/>
                        </a:rPr>
                        <a:t>tibiotic stewardship team </a:t>
                      </a:r>
                      <a:r>
                        <a:rPr lang="en-US" sz="1200"/>
                        <a:t>is not </a:t>
                      </a:r>
                      <a:r>
                        <a:rPr lang="en-US" sz="1200" b="0" i="0" u="none" strike="noStrike">
                          <a:solidFill>
                            <a:srgbClr val="000000"/>
                          </a:solidFill>
                          <a:latin typeface="Arial"/>
                          <a:ea typeface="Arial"/>
                          <a:cs typeface="Arial"/>
                          <a:sym typeface="Arial"/>
                        </a:rPr>
                        <a:t>involved </a:t>
                      </a:r>
                      <a:r>
                        <a:rPr lang="en-US" sz="1200"/>
                        <a:t>during the </a:t>
                      </a:r>
                      <a:r>
                        <a:rPr lang="en-US" sz="1200" b="0" i="0" u="none" strike="noStrike">
                          <a:solidFill>
                            <a:srgbClr val="000000"/>
                          </a:solidFill>
                          <a:latin typeface="Arial"/>
                          <a:ea typeface="Arial"/>
                          <a:cs typeface="Arial"/>
                          <a:sym typeface="Arial"/>
                        </a:rPr>
                        <a:t>decision-making</a:t>
                      </a:r>
                      <a:r>
                        <a:rPr lang="en-US" sz="1200" b="0" i="0">
                          <a:solidFill>
                            <a:srgbClr val="000000"/>
                          </a:solidFill>
                          <a:latin typeface="Arial"/>
                          <a:ea typeface="Arial"/>
                          <a:cs typeface="Arial"/>
                          <a:sym typeface="Arial"/>
                        </a:rPr>
                        <a:t>​ stage.)</a:t>
                      </a:r>
                      <a:endParaRPr sz="1200" b="0" i="0">
                        <a:solidFill>
                          <a:srgbClr val="000000"/>
                        </a:solidFill>
                        <a:latin typeface="Arial"/>
                        <a:ea typeface="Arial"/>
                        <a:cs typeface="Arial"/>
                        <a:sym typeface="Aria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Outdated and conflicting departmental, hospital</a:t>
                      </a:r>
                      <a:r>
                        <a:rPr lang="en-US" sz="1200"/>
                        <a:t>, </a:t>
                      </a:r>
                      <a:r>
                        <a:rPr lang="en-US" sz="1200" b="0" i="0">
                          <a:solidFill>
                            <a:srgbClr val="000000"/>
                          </a:solidFill>
                          <a:latin typeface="Arial"/>
                          <a:ea typeface="Arial"/>
                          <a:cs typeface="Arial"/>
                          <a:sym typeface="Arial"/>
                        </a:rPr>
                        <a:t>and national guidelines​</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a:t>
                      </a:r>
                      <a:r>
                        <a:rPr lang="en-US" sz="1200"/>
                        <a:t>Surgical complexity requiring multidisciplinary input, leading to divergent perspectives. </a:t>
                      </a:r>
                      <a:endParaRPr sz="1200"/>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51200">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Belie</a:t>
                      </a:r>
                      <a:r>
                        <a:rPr lang="en-US" sz="1200"/>
                        <a:t>ves </a:t>
                      </a:r>
                      <a:r>
                        <a:rPr lang="en-US" sz="1200" b="0" i="0">
                          <a:solidFill>
                            <a:srgbClr val="000000"/>
                          </a:solidFill>
                          <a:latin typeface="Arial"/>
                          <a:ea typeface="Arial"/>
                          <a:cs typeface="Arial"/>
                          <a:sym typeface="Arial"/>
                        </a:rPr>
                        <a:t>that antibiotic</a:t>
                      </a:r>
                      <a:r>
                        <a:rPr lang="en-US" sz="1200"/>
                        <a:t>s are inherently </a:t>
                      </a:r>
                      <a:r>
                        <a:rPr lang="en-US" sz="1200" b="0" i="0">
                          <a:solidFill>
                            <a:srgbClr val="000000"/>
                          </a:solidFill>
                          <a:latin typeface="Arial"/>
                          <a:ea typeface="Arial"/>
                          <a:cs typeface="Arial"/>
                          <a:sym typeface="Arial"/>
                        </a:rPr>
                        <a:t>effective and </a:t>
                      </a:r>
                      <a:r>
                        <a:rPr lang="en-US" sz="1200"/>
                        <a:t>harmless, and that </a:t>
                      </a:r>
                      <a:r>
                        <a:rPr lang="en-US" sz="1200" b="0" i="0">
                          <a:solidFill>
                            <a:srgbClr val="000000"/>
                          </a:solidFill>
                          <a:latin typeface="Arial"/>
                          <a:ea typeface="Arial"/>
                          <a:cs typeface="Arial"/>
                          <a:sym typeface="Arial"/>
                        </a:rPr>
                        <a:t>prescribing </a:t>
                      </a:r>
                      <a:r>
                        <a:rPr lang="en-US" sz="1200"/>
                        <a:t>longer durations </a:t>
                      </a:r>
                      <a:r>
                        <a:rPr lang="en-US" sz="1200" b="0" i="0">
                          <a:solidFill>
                            <a:srgbClr val="000000"/>
                          </a:solidFill>
                          <a:latin typeface="Arial"/>
                          <a:ea typeface="Arial"/>
                          <a:cs typeface="Arial"/>
                          <a:sym typeface="Arial"/>
                        </a:rPr>
                        <a:t>longer duration is safe and </a:t>
                      </a:r>
                      <a:r>
                        <a:rPr lang="en-US" sz="1200"/>
                        <a:t>preferable for preventing </a:t>
                      </a:r>
                      <a:r>
                        <a:rPr lang="en-US" sz="1200" b="0" i="0">
                          <a:solidFill>
                            <a:srgbClr val="000000"/>
                          </a:solidFill>
                          <a:latin typeface="Arial"/>
                          <a:ea typeface="Arial"/>
                          <a:cs typeface="Arial"/>
                          <a:sym typeface="Arial"/>
                        </a:rPr>
                        <a:t>surgical site infections.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Preference for department guideline rather than hospital-wide guidelines.​</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​Lack of awareness </a:t>
                      </a:r>
                      <a:r>
                        <a:rPr lang="en-US" sz="1200"/>
                        <a:t>about </a:t>
                      </a:r>
                      <a:r>
                        <a:rPr lang="en-US" sz="1200" b="0" i="0">
                          <a:solidFill>
                            <a:srgbClr val="000000"/>
                          </a:solidFill>
                          <a:latin typeface="Arial"/>
                          <a:ea typeface="Arial"/>
                          <a:cs typeface="Arial"/>
                          <a:sym typeface="Arial"/>
                        </a:rPr>
                        <a:t>the harms of antibiotics.</a:t>
                      </a:r>
                      <a:endParaRPr sz="1200"/>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13925">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u="none" strike="noStrike">
                          <a:solidFill>
                            <a:srgbClr val="000000"/>
                          </a:solidFill>
                          <a:latin typeface="Arial"/>
                          <a:ea typeface="Arial"/>
                          <a:cs typeface="Arial"/>
                          <a:sym typeface="Arial"/>
                        </a:rPr>
                        <a:t>Time constraints in surgical settings and post-op wards</a:t>
                      </a:r>
                      <a:r>
                        <a:rPr lang="en-US" sz="1200"/>
                        <a:t>.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Disagreements between departments </a:t>
                      </a:r>
                      <a:r>
                        <a:rPr lang="en-US" sz="1200"/>
                        <a:t>involved in the care of same patients. </a:t>
                      </a:r>
                      <a:endParaRPr sz="1200"/>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a:t>
                      </a:r>
                      <a:r>
                        <a:rPr lang="en-US" sz="1200"/>
                        <a:t>Expectation of postoperative antibiotic use. </a:t>
                      </a:r>
                      <a:endParaRPr sz="1200"/>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89150">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Unclear responsibility for starting, reviewing, and stopping antibiotics across team members</a:t>
                      </a:r>
                      <a:r>
                        <a:rPr lang="en-US" sz="1200"/>
                        <a:t>. </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​Uncertainty about the length of prophylaxis recommended in the hospital guideline​.</a:t>
                      </a:r>
                      <a:endParaRPr sz="1200" b="0" i="0">
                        <a:solidFill>
                          <a:srgbClr val="000000"/>
                        </a:solidFill>
                      </a:endParaRPr>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1785"/>
                        </a:lnSpc>
                        <a:spcBef>
                          <a:spcPts val="0"/>
                        </a:spcBef>
                        <a:spcAft>
                          <a:spcPts val="0"/>
                        </a:spcAft>
                        <a:buClr>
                          <a:srgbClr val="000000"/>
                        </a:buClr>
                        <a:buSzPts val="1400"/>
                        <a:buFont typeface="Arial"/>
                        <a:buNone/>
                      </a:pPr>
                      <a:r>
                        <a:rPr lang="en-US" sz="1200" b="0" i="0">
                          <a:solidFill>
                            <a:srgbClr val="000000"/>
                          </a:solidFill>
                          <a:latin typeface="Arial"/>
                          <a:ea typeface="Arial"/>
                          <a:cs typeface="Arial"/>
                          <a:sym typeface="Arial"/>
                        </a:rPr>
                        <a:t>​</a:t>
                      </a:r>
                      <a:r>
                        <a:rPr lang="en-US" sz="1200"/>
                        <a:t>Focus on immediate risks (e.g. surgical site infections) over longer-term consequences (e.g. antimicrobial resistance). </a:t>
                      </a:r>
                      <a:endParaRPr sz="1200"/>
                    </a:p>
                  </a:txBody>
                  <a:tcPr marL="86750" marR="86750" marT="43375" marB="433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25" name="Google Shape;125;p5"/>
          <p:cNvSpPr txBox="1"/>
          <p:nvPr/>
        </p:nvSpPr>
        <p:spPr>
          <a:xfrm>
            <a:off x="247430" y="170535"/>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a:solidFill>
                  <a:srgbClr val="262626"/>
                </a:solidFill>
                <a:latin typeface="Arial Black"/>
                <a:ea typeface="Arial Black"/>
                <a:cs typeface="Arial Black"/>
                <a:sym typeface="Arial Black"/>
              </a:rPr>
              <a:t>C. Problem Analysis (</a:t>
            </a:r>
            <a:r>
              <a:rPr lang="en-US" sz="2500" b="1">
                <a:solidFill>
                  <a:srgbClr val="0070C0"/>
                </a:solidFill>
                <a:latin typeface="Arial Black"/>
                <a:ea typeface="Arial Black"/>
                <a:cs typeface="Arial Black"/>
                <a:sym typeface="Arial Black"/>
              </a:rPr>
              <a:t>P</a:t>
            </a:r>
            <a:r>
              <a:rPr lang="en-US" sz="2500" b="1">
                <a:solidFill>
                  <a:srgbClr val="262626"/>
                </a:solidFill>
                <a:latin typeface="Arial Black"/>
                <a:ea typeface="Arial Black"/>
                <a:cs typeface="Arial Black"/>
                <a:sym typeface="Arial Black"/>
              </a:rPr>
              <a:t>LAN) Gap Analysis</a:t>
            </a:r>
            <a:endParaRPr sz="2500" b="0" i="0" u="none" strike="noStrike" cap="none">
              <a:solidFill>
                <a:srgbClr val="262626"/>
              </a:solidFill>
              <a:latin typeface="Arial"/>
              <a:ea typeface="Arial"/>
              <a:cs typeface="Arial"/>
              <a:sym typeface="Arial"/>
            </a:endParaRPr>
          </a:p>
        </p:txBody>
      </p:sp>
      <p:cxnSp>
        <p:nvCxnSpPr>
          <p:cNvPr id="126" name="Google Shape;126;p5"/>
          <p:cNvCxnSpPr/>
          <p:nvPr/>
        </p:nvCxnSpPr>
        <p:spPr>
          <a:xfrm>
            <a:off x="226363" y="647531"/>
            <a:ext cx="10025400" cy="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cxnSp>
        <p:nvCxnSpPr>
          <p:cNvPr id="132" name="Google Shape;132;p6"/>
          <p:cNvCxnSpPr/>
          <p:nvPr/>
        </p:nvCxnSpPr>
        <p:spPr>
          <a:xfrm>
            <a:off x="257874" y="4149080"/>
            <a:ext cx="9577064" cy="0"/>
          </a:xfrm>
          <a:prstGeom prst="straightConnector1">
            <a:avLst/>
          </a:prstGeom>
          <a:noFill/>
          <a:ln w="9525" cap="flat" cmpd="sng">
            <a:solidFill>
              <a:srgbClr val="330167"/>
            </a:solidFill>
            <a:prstDash val="solid"/>
            <a:round/>
            <a:headEnd type="none" w="sm" len="sm"/>
            <a:tailEnd type="triangle" w="med" len="med"/>
          </a:ln>
        </p:spPr>
      </p:cxnSp>
      <p:sp>
        <p:nvSpPr>
          <p:cNvPr id="133" name="Google Shape;133;p6"/>
          <p:cNvSpPr txBox="1"/>
          <p:nvPr/>
        </p:nvSpPr>
        <p:spPr>
          <a:xfrm>
            <a:off x="9924166" y="3994742"/>
            <a:ext cx="213728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0" tIns="0" rIns="0" bIns="0" anchor="ctr" anchorCtr="0">
            <a:spAutoFit/>
          </a:bodyPr>
          <a:lstStyle/>
          <a:p>
            <a:pPr marL="0" marR="0" lvl="0" indent="0" algn="ctr" rtl="0">
              <a:spcBef>
                <a:spcPts val="0"/>
              </a:spcBef>
              <a:spcAft>
                <a:spcPts val="0"/>
              </a:spcAft>
              <a:buNone/>
            </a:pPr>
            <a:r>
              <a:rPr lang="en-US" sz="1000" b="0" i="0" u="none" strike="noStrike" cap="none">
                <a:solidFill>
                  <a:srgbClr val="3F3F3F"/>
                </a:solidFill>
                <a:latin typeface="Quattrocento Sans"/>
                <a:ea typeface="Quattrocento Sans"/>
                <a:cs typeface="Quattrocento Sans"/>
                <a:sym typeface="Quattrocento Sans"/>
              </a:rPr>
              <a:t>Inappropriate choice &amp; duration of antibiotics for surgical prophylaxis</a:t>
            </a:r>
            <a:endParaRPr/>
          </a:p>
        </p:txBody>
      </p:sp>
      <p:cxnSp>
        <p:nvCxnSpPr>
          <p:cNvPr id="134" name="Google Shape;134;p6"/>
          <p:cNvCxnSpPr/>
          <p:nvPr/>
        </p:nvCxnSpPr>
        <p:spPr>
          <a:xfrm>
            <a:off x="499315" y="1003325"/>
            <a:ext cx="2846003" cy="3134188"/>
          </a:xfrm>
          <a:prstGeom prst="straightConnector1">
            <a:avLst/>
          </a:prstGeom>
          <a:noFill/>
          <a:ln w="9525" cap="flat" cmpd="sng">
            <a:solidFill>
              <a:srgbClr val="330167"/>
            </a:solidFill>
            <a:prstDash val="solid"/>
            <a:round/>
            <a:headEnd type="none" w="sm" len="sm"/>
            <a:tailEnd type="none" w="sm" len="sm"/>
          </a:ln>
        </p:spPr>
      </p:cxnSp>
      <p:cxnSp>
        <p:nvCxnSpPr>
          <p:cNvPr id="135" name="Google Shape;135;p6"/>
          <p:cNvCxnSpPr/>
          <p:nvPr/>
        </p:nvCxnSpPr>
        <p:spPr>
          <a:xfrm>
            <a:off x="5492750" y="666750"/>
            <a:ext cx="4015200" cy="3481800"/>
          </a:xfrm>
          <a:prstGeom prst="straightConnector1">
            <a:avLst/>
          </a:prstGeom>
          <a:noFill/>
          <a:ln w="9525" cap="flat" cmpd="sng">
            <a:solidFill>
              <a:srgbClr val="330167"/>
            </a:solidFill>
            <a:prstDash val="solid"/>
            <a:round/>
            <a:headEnd type="none" w="sm" len="sm"/>
            <a:tailEnd type="none" w="sm" len="sm"/>
          </a:ln>
        </p:spPr>
      </p:cxnSp>
      <p:cxnSp>
        <p:nvCxnSpPr>
          <p:cNvPr id="136" name="Google Shape;136;p6"/>
          <p:cNvCxnSpPr/>
          <p:nvPr/>
        </p:nvCxnSpPr>
        <p:spPr>
          <a:xfrm flipH="1">
            <a:off x="3050888" y="4163474"/>
            <a:ext cx="2416329" cy="2160240"/>
          </a:xfrm>
          <a:prstGeom prst="straightConnector1">
            <a:avLst/>
          </a:prstGeom>
          <a:noFill/>
          <a:ln w="9525" cap="flat" cmpd="sng">
            <a:solidFill>
              <a:srgbClr val="330167"/>
            </a:solidFill>
            <a:prstDash val="solid"/>
            <a:round/>
            <a:headEnd type="none" w="sm" len="sm"/>
            <a:tailEnd type="none" w="sm" len="sm"/>
          </a:ln>
        </p:spPr>
      </p:cxnSp>
      <p:sp>
        <p:nvSpPr>
          <p:cNvPr id="137" name="Google Shape;137;p6"/>
          <p:cNvSpPr txBox="1"/>
          <p:nvPr/>
        </p:nvSpPr>
        <p:spPr>
          <a:xfrm>
            <a:off x="4583217" y="512338"/>
            <a:ext cx="1290300" cy="15390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0" tIns="0" rIns="0" bIns="0" anchor="ctr" anchorCtr="0">
            <a:spAutoFit/>
          </a:bodyPr>
          <a:lstStyle/>
          <a:p>
            <a:pPr marL="0" marR="0" lvl="0" indent="0" algn="ctr" rtl="0">
              <a:spcBef>
                <a:spcPts val="0"/>
              </a:spcBef>
              <a:spcAft>
                <a:spcPts val="0"/>
              </a:spcAft>
              <a:buNone/>
            </a:pPr>
            <a:r>
              <a:rPr lang="en-US" sz="1000" b="0" i="0" u="none" strike="noStrike" cap="none">
                <a:solidFill>
                  <a:srgbClr val="3F3F3F"/>
                </a:solidFill>
                <a:latin typeface="Quattrocento Sans"/>
                <a:ea typeface="Quattrocento Sans"/>
                <a:cs typeface="Quattrocento Sans"/>
                <a:sym typeface="Quattrocento Sans"/>
              </a:rPr>
              <a:t>Culture</a:t>
            </a:r>
            <a:endParaRPr/>
          </a:p>
        </p:txBody>
      </p:sp>
      <p:sp>
        <p:nvSpPr>
          <p:cNvPr id="138" name="Google Shape;138;p6"/>
          <p:cNvSpPr txBox="1"/>
          <p:nvPr/>
        </p:nvSpPr>
        <p:spPr>
          <a:xfrm>
            <a:off x="131939" y="556219"/>
            <a:ext cx="2137283" cy="153888"/>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0" tIns="0" rIns="0" bIns="0" anchor="ctr" anchorCtr="0">
            <a:spAutoFit/>
          </a:bodyPr>
          <a:lstStyle/>
          <a:p>
            <a:pPr marL="0" marR="0" lvl="0" indent="0" algn="ctr" rtl="0">
              <a:spcBef>
                <a:spcPts val="0"/>
              </a:spcBef>
              <a:spcAft>
                <a:spcPts val="0"/>
              </a:spcAft>
              <a:buNone/>
            </a:pPr>
            <a:r>
              <a:rPr lang="en-US" sz="1000" b="0" i="0" u="none" strike="noStrike" cap="none">
                <a:solidFill>
                  <a:srgbClr val="3F3F3F"/>
                </a:solidFill>
                <a:latin typeface="Quattrocento Sans"/>
                <a:ea typeface="Quattrocento Sans"/>
                <a:cs typeface="Quattrocento Sans"/>
                <a:sym typeface="Quattrocento Sans"/>
              </a:rPr>
              <a:t>Knowledge &amp; awareness</a:t>
            </a:r>
            <a:endParaRPr/>
          </a:p>
        </p:txBody>
      </p:sp>
      <p:sp>
        <p:nvSpPr>
          <p:cNvPr id="139" name="Google Shape;139;p6"/>
          <p:cNvSpPr txBox="1"/>
          <p:nvPr/>
        </p:nvSpPr>
        <p:spPr>
          <a:xfrm>
            <a:off x="2342243" y="6415882"/>
            <a:ext cx="1417289" cy="153888"/>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0" tIns="0" rIns="0" bIns="0" anchor="ctr" anchorCtr="0">
            <a:spAutoFit/>
          </a:bodyPr>
          <a:lstStyle/>
          <a:p>
            <a:pPr marL="0" marR="0" lvl="0" indent="0" algn="ctr" rtl="0">
              <a:spcBef>
                <a:spcPts val="0"/>
              </a:spcBef>
              <a:spcAft>
                <a:spcPts val="0"/>
              </a:spcAft>
              <a:buNone/>
            </a:pPr>
            <a:r>
              <a:rPr lang="en-US" sz="1000" b="0" i="0" u="none" strike="noStrike" cap="none">
                <a:solidFill>
                  <a:srgbClr val="3F3F3F"/>
                </a:solidFill>
                <a:latin typeface="Quattrocento Sans"/>
                <a:ea typeface="Quattrocento Sans"/>
                <a:cs typeface="Quattrocento Sans"/>
                <a:sym typeface="Quattrocento Sans"/>
              </a:rPr>
              <a:t>Patient factors </a:t>
            </a:r>
            <a:endParaRPr/>
          </a:p>
        </p:txBody>
      </p:sp>
      <p:cxnSp>
        <p:nvCxnSpPr>
          <p:cNvPr id="140" name="Google Shape;140;p6"/>
          <p:cNvCxnSpPr/>
          <p:nvPr/>
        </p:nvCxnSpPr>
        <p:spPr>
          <a:xfrm>
            <a:off x="5662364" y="841813"/>
            <a:ext cx="1220826" cy="0"/>
          </a:xfrm>
          <a:prstGeom prst="straightConnector1">
            <a:avLst/>
          </a:prstGeom>
          <a:noFill/>
          <a:ln w="9525" cap="flat" cmpd="sng">
            <a:solidFill>
              <a:srgbClr val="330167"/>
            </a:solidFill>
            <a:prstDash val="solid"/>
            <a:round/>
            <a:headEnd type="none" w="sm" len="sm"/>
            <a:tailEnd type="none" w="sm" len="sm"/>
          </a:ln>
        </p:spPr>
      </p:cxnSp>
      <p:sp>
        <p:nvSpPr>
          <p:cNvPr id="141" name="Google Shape;141;p6"/>
          <p:cNvSpPr txBox="1"/>
          <p:nvPr/>
        </p:nvSpPr>
        <p:spPr>
          <a:xfrm>
            <a:off x="5815389" y="613276"/>
            <a:ext cx="914777"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u="none" strike="noStrike" cap="none">
                <a:solidFill>
                  <a:schemeClr val="dk1"/>
                </a:solidFill>
                <a:latin typeface="Quattrocento Sans"/>
                <a:ea typeface="Quattrocento Sans"/>
                <a:cs typeface="Quattrocento Sans"/>
                <a:sym typeface="Quattrocento Sans"/>
              </a:rPr>
              <a:t>Pharmacists</a:t>
            </a:r>
            <a:endParaRPr/>
          </a:p>
        </p:txBody>
      </p:sp>
      <p:cxnSp>
        <p:nvCxnSpPr>
          <p:cNvPr id="142" name="Google Shape;142;p6"/>
          <p:cNvCxnSpPr/>
          <p:nvPr/>
        </p:nvCxnSpPr>
        <p:spPr>
          <a:xfrm rot="10800000" flipH="1">
            <a:off x="7524379" y="2436097"/>
            <a:ext cx="1050894" cy="7335"/>
          </a:xfrm>
          <a:prstGeom prst="straightConnector1">
            <a:avLst/>
          </a:prstGeom>
          <a:noFill/>
          <a:ln w="9525" cap="flat" cmpd="sng">
            <a:solidFill>
              <a:srgbClr val="330167"/>
            </a:solidFill>
            <a:prstDash val="solid"/>
            <a:round/>
            <a:headEnd type="none" w="sm" len="sm"/>
            <a:tailEnd type="none" w="sm" len="sm"/>
          </a:ln>
        </p:spPr>
      </p:cxnSp>
      <p:sp>
        <p:nvSpPr>
          <p:cNvPr id="143" name="Google Shape;143;p6"/>
          <p:cNvSpPr txBox="1"/>
          <p:nvPr/>
        </p:nvSpPr>
        <p:spPr>
          <a:xfrm>
            <a:off x="8105471" y="2763180"/>
            <a:ext cx="606797"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u="none" strike="noStrike" cap="none">
                <a:solidFill>
                  <a:schemeClr val="dk1"/>
                </a:solidFill>
                <a:latin typeface="Quattrocento Sans"/>
                <a:ea typeface="Quattrocento Sans"/>
                <a:cs typeface="Quattrocento Sans"/>
                <a:sym typeface="Quattrocento Sans"/>
              </a:rPr>
              <a:t>Nurses </a:t>
            </a:r>
            <a:endParaRPr/>
          </a:p>
        </p:txBody>
      </p:sp>
      <p:cxnSp>
        <p:nvCxnSpPr>
          <p:cNvPr id="144" name="Google Shape;144;p6"/>
          <p:cNvCxnSpPr/>
          <p:nvPr/>
        </p:nvCxnSpPr>
        <p:spPr>
          <a:xfrm>
            <a:off x="6666114" y="1711415"/>
            <a:ext cx="952241" cy="0"/>
          </a:xfrm>
          <a:prstGeom prst="straightConnector1">
            <a:avLst/>
          </a:prstGeom>
          <a:noFill/>
          <a:ln w="9525" cap="flat" cmpd="sng">
            <a:solidFill>
              <a:srgbClr val="330167"/>
            </a:solidFill>
            <a:prstDash val="solid"/>
            <a:round/>
            <a:headEnd type="none" w="sm" len="sm"/>
            <a:tailEnd type="none" w="sm" len="sm"/>
          </a:ln>
        </p:spPr>
      </p:cxnSp>
      <p:sp>
        <p:nvSpPr>
          <p:cNvPr id="145" name="Google Shape;145;p6"/>
          <p:cNvSpPr txBox="1"/>
          <p:nvPr/>
        </p:nvSpPr>
        <p:spPr>
          <a:xfrm>
            <a:off x="6675862" y="1495674"/>
            <a:ext cx="158417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i="0" u="none" strike="noStrike" cap="none">
                <a:solidFill>
                  <a:schemeClr val="dk1"/>
                </a:solidFill>
                <a:latin typeface="Quattrocento Sans"/>
                <a:ea typeface="Quattrocento Sans"/>
                <a:cs typeface="Quattrocento Sans"/>
                <a:sym typeface="Quattrocento Sans"/>
              </a:rPr>
              <a:t>ASP team</a:t>
            </a:r>
            <a:endParaRPr/>
          </a:p>
        </p:txBody>
      </p:sp>
      <p:cxnSp>
        <p:nvCxnSpPr>
          <p:cNvPr id="146" name="Google Shape;146;p6"/>
          <p:cNvCxnSpPr/>
          <p:nvPr/>
        </p:nvCxnSpPr>
        <p:spPr>
          <a:xfrm rot="10800000" flipH="1">
            <a:off x="5239812" y="2035152"/>
            <a:ext cx="1795245" cy="2687"/>
          </a:xfrm>
          <a:prstGeom prst="straightConnector1">
            <a:avLst/>
          </a:prstGeom>
          <a:noFill/>
          <a:ln w="9525" cap="flat" cmpd="sng">
            <a:solidFill>
              <a:srgbClr val="330167"/>
            </a:solidFill>
            <a:prstDash val="solid"/>
            <a:round/>
            <a:headEnd type="none" w="sm" len="sm"/>
            <a:tailEnd type="none" w="sm" len="sm"/>
          </a:ln>
        </p:spPr>
      </p:cxnSp>
      <p:sp>
        <p:nvSpPr>
          <p:cNvPr id="147" name="Google Shape;147;p6"/>
          <p:cNvSpPr txBox="1"/>
          <p:nvPr/>
        </p:nvSpPr>
        <p:spPr>
          <a:xfrm>
            <a:off x="7514342" y="2232038"/>
            <a:ext cx="108348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Quattrocento Sans"/>
                <a:ea typeface="Quattrocento Sans"/>
                <a:cs typeface="Quattrocento Sans"/>
                <a:sym typeface="Quattrocento Sans"/>
              </a:rPr>
              <a:t>Junior doctors</a:t>
            </a:r>
            <a:endParaRPr/>
          </a:p>
        </p:txBody>
      </p:sp>
      <p:cxnSp>
        <p:nvCxnSpPr>
          <p:cNvPr id="148" name="Google Shape;148;p6"/>
          <p:cNvCxnSpPr/>
          <p:nvPr/>
        </p:nvCxnSpPr>
        <p:spPr>
          <a:xfrm>
            <a:off x="6085729" y="2715328"/>
            <a:ext cx="1749702" cy="0"/>
          </a:xfrm>
          <a:prstGeom prst="straightConnector1">
            <a:avLst/>
          </a:prstGeom>
          <a:noFill/>
          <a:ln w="9525" cap="flat" cmpd="sng">
            <a:solidFill>
              <a:srgbClr val="330167"/>
            </a:solidFill>
            <a:prstDash val="solid"/>
            <a:round/>
            <a:headEnd type="none" w="sm" len="sm"/>
            <a:tailEnd type="none" w="sm" len="sm"/>
          </a:ln>
        </p:spPr>
      </p:cxnSp>
      <p:sp>
        <p:nvSpPr>
          <p:cNvPr id="149" name="Google Shape;149;p6"/>
          <p:cNvSpPr txBox="1"/>
          <p:nvPr/>
        </p:nvSpPr>
        <p:spPr>
          <a:xfrm>
            <a:off x="6464924" y="2436097"/>
            <a:ext cx="771595"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Quattrocento Sans"/>
                <a:ea typeface="Quattrocento Sans"/>
                <a:cs typeface="Quattrocento Sans"/>
                <a:sym typeface="Quattrocento Sans"/>
              </a:rPr>
              <a:t>Surgeons</a:t>
            </a:r>
            <a:endParaRPr/>
          </a:p>
        </p:txBody>
      </p:sp>
      <p:cxnSp>
        <p:nvCxnSpPr>
          <p:cNvPr id="150" name="Google Shape;150;p6"/>
          <p:cNvCxnSpPr/>
          <p:nvPr/>
        </p:nvCxnSpPr>
        <p:spPr>
          <a:xfrm>
            <a:off x="8134651" y="2973553"/>
            <a:ext cx="606797" cy="0"/>
          </a:xfrm>
          <a:prstGeom prst="straightConnector1">
            <a:avLst/>
          </a:prstGeom>
          <a:noFill/>
          <a:ln w="9525" cap="flat" cmpd="sng">
            <a:solidFill>
              <a:srgbClr val="330167"/>
            </a:solidFill>
            <a:prstDash val="solid"/>
            <a:round/>
            <a:headEnd type="none" w="sm" len="sm"/>
            <a:tailEnd type="none" w="sm" len="sm"/>
          </a:ln>
        </p:spPr>
      </p:cxnSp>
      <p:sp>
        <p:nvSpPr>
          <p:cNvPr id="151" name="Google Shape;151;p6"/>
          <p:cNvSpPr txBox="1"/>
          <p:nvPr/>
        </p:nvSpPr>
        <p:spPr>
          <a:xfrm>
            <a:off x="5377733" y="1783554"/>
            <a:ext cx="143676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Quattrocento Sans"/>
                <a:ea typeface="Quattrocento Sans"/>
                <a:cs typeface="Quattrocento Sans"/>
                <a:sym typeface="Quattrocento Sans"/>
              </a:rPr>
              <a:t>Other subspecialties </a:t>
            </a:r>
            <a:endParaRPr/>
          </a:p>
        </p:txBody>
      </p:sp>
      <p:cxnSp>
        <p:nvCxnSpPr>
          <p:cNvPr id="152" name="Google Shape;152;p6"/>
          <p:cNvCxnSpPr/>
          <p:nvPr/>
        </p:nvCxnSpPr>
        <p:spPr>
          <a:xfrm rot="10800000">
            <a:off x="5830919" y="2523090"/>
            <a:ext cx="255734" cy="196950"/>
          </a:xfrm>
          <a:prstGeom prst="straightConnector1">
            <a:avLst/>
          </a:prstGeom>
          <a:noFill/>
          <a:ln w="9525" cap="flat" cmpd="sng">
            <a:solidFill>
              <a:srgbClr val="330167"/>
            </a:solidFill>
            <a:prstDash val="solid"/>
            <a:round/>
            <a:headEnd type="none" w="sm" len="sm"/>
            <a:tailEnd type="none" w="sm" len="sm"/>
          </a:ln>
        </p:spPr>
      </p:cxnSp>
      <p:cxnSp>
        <p:nvCxnSpPr>
          <p:cNvPr id="153" name="Google Shape;153;p6"/>
          <p:cNvCxnSpPr/>
          <p:nvPr/>
        </p:nvCxnSpPr>
        <p:spPr>
          <a:xfrm rot="10800000">
            <a:off x="5239812" y="2040676"/>
            <a:ext cx="275128" cy="224137"/>
          </a:xfrm>
          <a:prstGeom prst="straightConnector1">
            <a:avLst/>
          </a:prstGeom>
          <a:noFill/>
          <a:ln w="9525" cap="flat" cmpd="sng">
            <a:solidFill>
              <a:srgbClr val="330167"/>
            </a:solidFill>
            <a:prstDash val="solid"/>
            <a:round/>
            <a:headEnd type="none" w="sm" len="sm"/>
            <a:tailEnd type="none" w="sm" len="sm"/>
          </a:ln>
        </p:spPr>
      </p:cxnSp>
      <p:sp>
        <p:nvSpPr>
          <p:cNvPr id="154" name="Google Shape;154;p6"/>
          <p:cNvSpPr txBox="1"/>
          <p:nvPr/>
        </p:nvSpPr>
        <p:spPr>
          <a:xfrm>
            <a:off x="3830985" y="2252723"/>
            <a:ext cx="24395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Uncertainty about appropriate duration of SAP</a:t>
            </a:r>
            <a:endParaRPr/>
          </a:p>
        </p:txBody>
      </p:sp>
      <p:cxnSp>
        <p:nvCxnSpPr>
          <p:cNvPr id="155" name="Google Shape;155;p6"/>
          <p:cNvCxnSpPr/>
          <p:nvPr/>
        </p:nvCxnSpPr>
        <p:spPr>
          <a:xfrm>
            <a:off x="4309816" y="2610444"/>
            <a:ext cx="0" cy="394347"/>
          </a:xfrm>
          <a:prstGeom prst="straightConnector1">
            <a:avLst/>
          </a:prstGeom>
          <a:noFill/>
          <a:ln w="9525" cap="flat" cmpd="sng">
            <a:solidFill>
              <a:srgbClr val="FF9300"/>
            </a:solidFill>
            <a:prstDash val="solid"/>
            <a:round/>
            <a:headEnd type="none" w="sm" len="sm"/>
            <a:tailEnd type="triangle" w="med" len="med"/>
          </a:ln>
        </p:spPr>
      </p:cxnSp>
      <p:sp>
        <p:nvSpPr>
          <p:cNvPr id="156" name="Google Shape;156;p6"/>
          <p:cNvSpPr txBox="1"/>
          <p:nvPr/>
        </p:nvSpPr>
        <p:spPr>
          <a:xfrm>
            <a:off x="3761156" y="3054810"/>
            <a:ext cx="1510744"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Decision-making influenced by the most cautious voice advocating extended use of SAP</a:t>
            </a:r>
            <a:endParaRPr/>
          </a:p>
        </p:txBody>
      </p:sp>
      <p:sp>
        <p:nvSpPr>
          <p:cNvPr id="157" name="Google Shape;157;p6"/>
          <p:cNvSpPr txBox="1"/>
          <p:nvPr/>
        </p:nvSpPr>
        <p:spPr>
          <a:xfrm>
            <a:off x="5325889" y="2953898"/>
            <a:ext cx="1344104"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Driven by fear for their patient developing SSIs</a:t>
            </a:r>
            <a:endParaRPr/>
          </a:p>
        </p:txBody>
      </p:sp>
      <p:cxnSp>
        <p:nvCxnSpPr>
          <p:cNvPr id="158" name="Google Shape;158;p6"/>
          <p:cNvCxnSpPr/>
          <p:nvPr/>
        </p:nvCxnSpPr>
        <p:spPr>
          <a:xfrm rot="10800000" flipH="1">
            <a:off x="5944644" y="2715248"/>
            <a:ext cx="131622" cy="258305"/>
          </a:xfrm>
          <a:prstGeom prst="straightConnector1">
            <a:avLst/>
          </a:prstGeom>
          <a:noFill/>
          <a:ln w="9525" cap="flat" cmpd="sng">
            <a:solidFill>
              <a:srgbClr val="330167"/>
            </a:solidFill>
            <a:prstDash val="solid"/>
            <a:round/>
            <a:headEnd type="none" w="sm" len="sm"/>
            <a:tailEnd type="none" w="sm" len="sm"/>
          </a:ln>
        </p:spPr>
      </p:cxnSp>
      <p:cxnSp>
        <p:nvCxnSpPr>
          <p:cNvPr id="159" name="Google Shape;159;p6"/>
          <p:cNvCxnSpPr/>
          <p:nvPr/>
        </p:nvCxnSpPr>
        <p:spPr>
          <a:xfrm flipH="1">
            <a:off x="5085090" y="3358117"/>
            <a:ext cx="286685" cy="175911"/>
          </a:xfrm>
          <a:prstGeom prst="straightConnector1">
            <a:avLst/>
          </a:prstGeom>
          <a:noFill/>
          <a:ln w="9525" cap="flat" cmpd="sng">
            <a:solidFill>
              <a:srgbClr val="FF9300"/>
            </a:solidFill>
            <a:prstDash val="solid"/>
            <a:round/>
            <a:headEnd type="none" w="sm" len="sm"/>
            <a:tailEnd type="triangle" w="med" len="med"/>
          </a:ln>
        </p:spPr>
      </p:cxnSp>
      <p:cxnSp>
        <p:nvCxnSpPr>
          <p:cNvPr id="160" name="Google Shape;160;p6"/>
          <p:cNvCxnSpPr/>
          <p:nvPr/>
        </p:nvCxnSpPr>
        <p:spPr>
          <a:xfrm flipH="1">
            <a:off x="7400980" y="2715328"/>
            <a:ext cx="434451" cy="785680"/>
          </a:xfrm>
          <a:prstGeom prst="straightConnector1">
            <a:avLst/>
          </a:prstGeom>
          <a:noFill/>
          <a:ln w="9525" cap="flat" cmpd="sng">
            <a:solidFill>
              <a:srgbClr val="330167"/>
            </a:solidFill>
            <a:prstDash val="solid"/>
            <a:round/>
            <a:headEnd type="none" w="sm" len="sm"/>
            <a:tailEnd type="none" w="sm" len="sm"/>
          </a:ln>
        </p:spPr>
      </p:cxnSp>
      <p:sp>
        <p:nvSpPr>
          <p:cNvPr id="161" name="Google Shape;161;p6"/>
          <p:cNvSpPr txBox="1"/>
          <p:nvPr/>
        </p:nvSpPr>
        <p:spPr>
          <a:xfrm>
            <a:off x="6671434" y="3451437"/>
            <a:ext cx="11879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SAP prescribing influenced by informal peer norms</a:t>
            </a:r>
            <a:endParaRPr/>
          </a:p>
        </p:txBody>
      </p:sp>
      <p:cxnSp>
        <p:nvCxnSpPr>
          <p:cNvPr id="162" name="Google Shape;162;p6"/>
          <p:cNvCxnSpPr/>
          <p:nvPr/>
        </p:nvCxnSpPr>
        <p:spPr>
          <a:xfrm>
            <a:off x="527495" y="3494100"/>
            <a:ext cx="2236412" cy="6908"/>
          </a:xfrm>
          <a:prstGeom prst="straightConnector1">
            <a:avLst/>
          </a:prstGeom>
          <a:noFill/>
          <a:ln w="9525" cap="flat" cmpd="sng">
            <a:solidFill>
              <a:srgbClr val="330167"/>
            </a:solidFill>
            <a:prstDash val="solid"/>
            <a:round/>
            <a:headEnd type="none" w="sm" len="sm"/>
            <a:tailEnd type="none" w="sm" len="sm"/>
          </a:ln>
        </p:spPr>
      </p:cxnSp>
      <p:sp>
        <p:nvSpPr>
          <p:cNvPr id="163" name="Google Shape;163;p6"/>
          <p:cNvSpPr txBox="1"/>
          <p:nvPr/>
        </p:nvSpPr>
        <p:spPr>
          <a:xfrm>
            <a:off x="91501" y="2036336"/>
            <a:ext cx="1501751"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Limited feedback loop on antibiotic impact on patients</a:t>
            </a:r>
            <a:endParaRPr/>
          </a:p>
        </p:txBody>
      </p:sp>
      <p:sp>
        <p:nvSpPr>
          <p:cNvPr id="164" name="Google Shape;164;p6"/>
          <p:cNvSpPr/>
          <p:nvPr/>
        </p:nvSpPr>
        <p:spPr>
          <a:xfrm>
            <a:off x="9810085" y="284114"/>
            <a:ext cx="437681" cy="2815935"/>
          </a:xfrm>
          <a:prstGeom prst="rightBrace">
            <a:avLst>
              <a:gd name="adj1" fmla="val 8333"/>
              <a:gd name="adj2" fmla="val 48356"/>
            </a:avLst>
          </a:prstGeom>
          <a:noFill/>
          <a:ln w="9525" cap="flat" cmpd="sng">
            <a:solidFill>
              <a:srgbClr val="FF9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Quattrocento Sans"/>
              <a:ea typeface="Quattrocento Sans"/>
              <a:cs typeface="Quattrocento Sans"/>
              <a:sym typeface="Quattrocento Sans"/>
            </a:endParaRPr>
          </a:p>
        </p:txBody>
      </p:sp>
      <p:sp>
        <p:nvSpPr>
          <p:cNvPr id="165" name="Google Shape;165;p6"/>
          <p:cNvSpPr txBox="1"/>
          <p:nvPr/>
        </p:nvSpPr>
        <p:spPr>
          <a:xfrm>
            <a:off x="10260654" y="1235619"/>
            <a:ext cx="1800796"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Reluctant to question senior decisions regarding SAP, leading to limited initiative in promoting guideline-adherent practices</a:t>
            </a:r>
            <a:endParaRPr/>
          </a:p>
        </p:txBody>
      </p:sp>
      <p:cxnSp>
        <p:nvCxnSpPr>
          <p:cNvPr id="166" name="Google Shape;166;p6"/>
          <p:cNvCxnSpPr/>
          <p:nvPr/>
        </p:nvCxnSpPr>
        <p:spPr>
          <a:xfrm>
            <a:off x="10992807" y="2518155"/>
            <a:ext cx="0" cy="394347"/>
          </a:xfrm>
          <a:prstGeom prst="straightConnector1">
            <a:avLst/>
          </a:prstGeom>
          <a:noFill/>
          <a:ln w="9525" cap="flat" cmpd="sng">
            <a:solidFill>
              <a:srgbClr val="FF9300"/>
            </a:solidFill>
            <a:prstDash val="solid"/>
            <a:round/>
            <a:headEnd type="none" w="sm" len="sm"/>
            <a:tailEnd type="triangle" w="med" len="med"/>
          </a:ln>
        </p:spPr>
      </p:cxnSp>
      <p:sp>
        <p:nvSpPr>
          <p:cNvPr id="167" name="Google Shape;167;p6"/>
          <p:cNvSpPr txBox="1"/>
          <p:nvPr/>
        </p:nvSpPr>
        <p:spPr>
          <a:xfrm>
            <a:off x="9868796" y="3133918"/>
            <a:ext cx="224099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Quattrocento Sans"/>
                <a:ea typeface="Quattrocento Sans"/>
                <a:cs typeface="Quattrocento Sans"/>
                <a:sym typeface="Quattrocento Sans"/>
              </a:rPr>
              <a:t>Under-utilised multidisciplinary insight </a:t>
            </a:r>
            <a:endParaRPr/>
          </a:p>
        </p:txBody>
      </p:sp>
      <p:cxnSp>
        <p:nvCxnSpPr>
          <p:cNvPr id="168" name="Google Shape;168;p6"/>
          <p:cNvCxnSpPr/>
          <p:nvPr/>
        </p:nvCxnSpPr>
        <p:spPr>
          <a:xfrm>
            <a:off x="131939" y="2610444"/>
            <a:ext cx="1829187" cy="0"/>
          </a:xfrm>
          <a:prstGeom prst="straightConnector1">
            <a:avLst/>
          </a:prstGeom>
          <a:noFill/>
          <a:ln w="9525" cap="flat" cmpd="sng">
            <a:solidFill>
              <a:srgbClr val="330167"/>
            </a:solidFill>
            <a:prstDash val="solid"/>
            <a:round/>
            <a:headEnd type="none" w="sm" len="sm"/>
            <a:tailEnd type="none" w="sm" len="sm"/>
          </a:ln>
        </p:spPr>
      </p:cxnSp>
      <p:sp>
        <p:nvSpPr>
          <p:cNvPr id="169" name="Google Shape;169;p6"/>
          <p:cNvSpPr txBox="1"/>
          <p:nvPr/>
        </p:nvSpPr>
        <p:spPr>
          <a:xfrm>
            <a:off x="527495" y="3093990"/>
            <a:ext cx="197678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Department protocol overrides NUH/ National  guidelines</a:t>
            </a:r>
            <a:endParaRPr/>
          </a:p>
        </p:txBody>
      </p:sp>
      <p:cxnSp>
        <p:nvCxnSpPr>
          <p:cNvPr id="170" name="Google Shape;170;p6"/>
          <p:cNvCxnSpPr/>
          <p:nvPr/>
        </p:nvCxnSpPr>
        <p:spPr>
          <a:xfrm>
            <a:off x="1191410" y="3499883"/>
            <a:ext cx="5478600" cy="360000"/>
          </a:xfrm>
          <a:prstGeom prst="bentConnector3">
            <a:avLst>
              <a:gd name="adj1" fmla="val -70"/>
            </a:avLst>
          </a:prstGeom>
          <a:noFill/>
          <a:ln w="9525" cap="flat" cmpd="sng">
            <a:solidFill>
              <a:srgbClr val="FF9300"/>
            </a:solidFill>
            <a:prstDash val="solid"/>
            <a:round/>
            <a:headEnd type="none" w="sm" len="sm"/>
            <a:tailEnd type="triangle" w="med" len="med"/>
          </a:ln>
        </p:spPr>
      </p:cxnSp>
      <p:cxnSp>
        <p:nvCxnSpPr>
          <p:cNvPr id="171" name="Google Shape;171;p6"/>
          <p:cNvCxnSpPr>
            <a:endCxn id="172" idx="1"/>
          </p:cNvCxnSpPr>
          <p:nvPr/>
        </p:nvCxnSpPr>
        <p:spPr>
          <a:xfrm rot="10800000" flipH="1">
            <a:off x="6877816" y="514813"/>
            <a:ext cx="537300" cy="326700"/>
          </a:xfrm>
          <a:prstGeom prst="straightConnector1">
            <a:avLst/>
          </a:prstGeom>
          <a:noFill/>
          <a:ln w="9525" cap="flat" cmpd="sng">
            <a:solidFill>
              <a:srgbClr val="330167"/>
            </a:solidFill>
            <a:prstDash val="solid"/>
            <a:round/>
            <a:headEnd type="none" w="sm" len="sm"/>
            <a:tailEnd type="none" w="sm" len="sm"/>
          </a:ln>
        </p:spPr>
      </p:cxnSp>
      <p:sp>
        <p:nvSpPr>
          <p:cNvPr id="172" name="Google Shape;172;p6"/>
          <p:cNvSpPr txBox="1"/>
          <p:nvPr/>
        </p:nvSpPr>
        <p:spPr>
          <a:xfrm>
            <a:off x="7415116" y="391702"/>
            <a:ext cx="2453677"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Quattrocento Sans"/>
                <a:ea typeface="Quattrocento Sans"/>
                <a:cs typeface="Quattrocento Sans"/>
                <a:sym typeface="Quattrocento Sans"/>
              </a:rPr>
              <a:t>Retrospective review in SAP prescribing </a:t>
            </a:r>
            <a:endParaRPr/>
          </a:p>
        </p:txBody>
      </p:sp>
      <p:sp>
        <p:nvSpPr>
          <p:cNvPr id="173" name="Google Shape;173;p6"/>
          <p:cNvSpPr txBox="1"/>
          <p:nvPr/>
        </p:nvSpPr>
        <p:spPr>
          <a:xfrm>
            <a:off x="7720034" y="1287884"/>
            <a:ext cx="19844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Reduced opportunities for real-time stewardship</a:t>
            </a:r>
            <a:endParaRPr/>
          </a:p>
        </p:txBody>
      </p:sp>
      <p:cxnSp>
        <p:nvCxnSpPr>
          <p:cNvPr id="174" name="Google Shape;174;p6"/>
          <p:cNvCxnSpPr/>
          <p:nvPr/>
        </p:nvCxnSpPr>
        <p:spPr>
          <a:xfrm>
            <a:off x="8600669" y="690961"/>
            <a:ext cx="0" cy="544658"/>
          </a:xfrm>
          <a:prstGeom prst="straightConnector1">
            <a:avLst/>
          </a:prstGeom>
          <a:noFill/>
          <a:ln w="9525" cap="flat" cmpd="sng">
            <a:solidFill>
              <a:srgbClr val="FF9300"/>
            </a:solidFill>
            <a:prstDash val="solid"/>
            <a:round/>
            <a:headEnd type="none" w="sm" len="sm"/>
            <a:tailEnd type="triangle" w="med" len="med"/>
          </a:ln>
        </p:spPr>
      </p:cxnSp>
      <p:cxnSp>
        <p:nvCxnSpPr>
          <p:cNvPr id="175" name="Google Shape;175;p6"/>
          <p:cNvCxnSpPr/>
          <p:nvPr/>
        </p:nvCxnSpPr>
        <p:spPr>
          <a:xfrm rot="10800000" flipH="1">
            <a:off x="4845316" y="4708986"/>
            <a:ext cx="2216705" cy="10939"/>
          </a:xfrm>
          <a:prstGeom prst="straightConnector1">
            <a:avLst/>
          </a:prstGeom>
          <a:noFill/>
          <a:ln w="9525" cap="flat" cmpd="sng">
            <a:solidFill>
              <a:srgbClr val="330167"/>
            </a:solidFill>
            <a:prstDash val="solid"/>
            <a:round/>
            <a:headEnd type="none" w="sm" len="sm"/>
            <a:tailEnd type="none" w="sm" len="sm"/>
          </a:ln>
        </p:spPr>
      </p:cxnSp>
      <p:sp>
        <p:nvSpPr>
          <p:cNvPr id="176" name="Google Shape;176;p6"/>
          <p:cNvSpPr txBox="1"/>
          <p:nvPr/>
        </p:nvSpPr>
        <p:spPr>
          <a:xfrm>
            <a:off x="4978417" y="4466833"/>
            <a:ext cx="231803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Quattrocento Sans"/>
                <a:ea typeface="Quattrocento Sans"/>
                <a:cs typeface="Quattrocento Sans"/>
                <a:sym typeface="Quattrocento Sans"/>
              </a:rPr>
              <a:t>Patient age &amp; comorbidities  </a:t>
            </a:r>
            <a:endParaRPr/>
          </a:p>
        </p:txBody>
      </p:sp>
      <p:cxnSp>
        <p:nvCxnSpPr>
          <p:cNvPr id="177" name="Google Shape;177;p6"/>
          <p:cNvCxnSpPr/>
          <p:nvPr/>
        </p:nvCxnSpPr>
        <p:spPr>
          <a:xfrm>
            <a:off x="678934" y="1205321"/>
            <a:ext cx="2592513" cy="0"/>
          </a:xfrm>
          <a:prstGeom prst="straightConnector1">
            <a:avLst/>
          </a:prstGeom>
          <a:noFill/>
          <a:ln w="9525" cap="flat" cmpd="sng">
            <a:solidFill>
              <a:srgbClr val="330167"/>
            </a:solidFill>
            <a:prstDash val="solid"/>
            <a:round/>
            <a:headEnd type="none" w="sm" len="sm"/>
            <a:tailEnd type="none" w="sm" len="sm"/>
          </a:ln>
        </p:spPr>
      </p:cxnSp>
      <p:sp>
        <p:nvSpPr>
          <p:cNvPr id="178" name="Google Shape;178;p6"/>
          <p:cNvSpPr txBox="1"/>
          <p:nvPr/>
        </p:nvSpPr>
        <p:spPr>
          <a:xfrm>
            <a:off x="1158862" y="1403678"/>
            <a:ext cx="148214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Lack of evidence or high quality RCTs</a:t>
            </a:r>
            <a:endParaRPr/>
          </a:p>
        </p:txBody>
      </p:sp>
      <p:cxnSp>
        <p:nvCxnSpPr>
          <p:cNvPr id="179" name="Google Shape;179;p6"/>
          <p:cNvCxnSpPr/>
          <p:nvPr/>
        </p:nvCxnSpPr>
        <p:spPr>
          <a:xfrm>
            <a:off x="3295676" y="4077072"/>
            <a:ext cx="3073615" cy="0"/>
          </a:xfrm>
          <a:prstGeom prst="straightConnector1">
            <a:avLst/>
          </a:prstGeom>
          <a:noFill/>
          <a:ln w="9525" cap="flat" cmpd="sng">
            <a:solidFill>
              <a:srgbClr val="330167"/>
            </a:solidFill>
            <a:prstDash val="solid"/>
            <a:round/>
            <a:headEnd type="none" w="sm" len="sm"/>
            <a:tailEnd type="none" w="sm" len="sm"/>
          </a:ln>
        </p:spPr>
      </p:cxnSp>
      <p:sp>
        <p:nvSpPr>
          <p:cNvPr id="180" name="Google Shape;180;p6"/>
          <p:cNvSpPr txBox="1"/>
          <p:nvPr/>
        </p:nvSpPr>
        <p:spPr>
          <a:xfrm>
            <a:off x="3324959" y="3861048"/>
            <a:ext cx="3138363"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Lack of awareness about recent evidence from RCTs</a:t>
            </a:r>
            <a:endParaRPr/>
          </a:p>
        </p:txBody>
      </p:sp>
      <p:cxnSp>
        <p:nvCxnSpPr>
          <p:cNvPr id="181" name="Google Shape;181;p6"/>
          <p:cNvCxnSpPr/>
          <p:nvPr/>
        </p:nvCxnSpPr>
        <p:spPr>
          <a:xfrm flipH="1">
            <a:off x="3771914" y="2643830"/>
            <a:ext cx="126315" cy="168923"/>
          </a:xfrm>
          <a:prstGeom prst="straightConnector1">
            <a:avLst/>
          </a:prstGeom>
          <a:noFill/>
          <a:ln w="9525" cap="flat" cmpd="sng">
            <a:solidFill>
              <a:srgbClr val="FF9300"/>
            </a:solidFill>
            <a:prstDash val="solid"/>
            <a:round/>
            <a:headEnd type="none" w="sm" len="sm"/>
            <a:tailEnd type="triangle" w="med" len="med"/>
          </a:ln>
        </p:spPr>
      </p:cxnSp>
      <p:sp>
        <p:nvSpPr>
          <p:cNvPr id="182" name="Google Shape;182;p6"/>
          <p:cNvSpPr txBox="1"/>
          <p:nvPr/>
        </p:nvSpPr>
        <p:spPr>
          <a:xfrm>
            <a:off x="2847015" y="2765006"/>
            <a:ext cx="137055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Discharge antibiotics prescribed for reassurance</a:t>
            </a:r>
            <a:endParaRPr/>
          </a:p>
        </p:txBody>
      </p:sp>
      <p:cxnSp>
        <p:nvCxnSpPr>
          <p:cNvPr id="183" name="Google Shape;183;p6"/>
          <p:cNvCxnSpPr/>
          <p:nvPr/>
        </p:nvCxnSpPr>
        <p:spPr>
          <a:xfrm>
            <a:off x="810275" y="2613859"/>
            <a:ext cx="2088600" cy="285900"/>
          </a:xfrm>
          <a:prstGeom prst="bentConnector2">
            <a:avLst/>
          </a:prstGeom>
          <a:noFill/>
          <a:ln w="9525" cap="flat" cmpd="sng">
            <a:solidFill>
              <a:srgbClr val="FF9300"/>
            </a:solidFill>
            <a:prstDash val="solid"/>
            <a:round/>
            <a:headEnd type="none" w="sm" len="sm"/>
            <a:tailEnd type="triangle" w="med" len="med"/>
          </a:ln>
        </p:spPr>
      </p:cxnSp>
      <p:cxnSp>
        <p:nvCxnSpPr>
          <p:cNvPr id="184" name="Google Shape;184;p6"/>
          <p:cNvCxnSpPr/>
          <p:nvPr/>
        </p:nvCxnSpPr>
        <p:spPr>
          <a:xfrm rot="10800000">
            <a:off x="3541094" y="3376571"/>
            <a:ext cx="1477800" cy="1178100"/>
          </a:xfrm>
          <a:prstGeom prst="bentConnector3">
            <a:avLst>
              <a:gd name="adj1" fmla="val 100132"/>
            </a:avLst>
          </a:prstGeom>
          <a:noFill/>
          <a:ln w="9525" cap="flat" cmpd="sng">
            <a:solidFill>
              <a:srgbClr val="FF9300"/>
            </a:solidFill>
            <a:prstDash val="solid"/>
            <a:round/>
            <a:headEnd type="none" w="sm" len="sm"/>
            <a:tailEnd type="triangle" w="med" len="med"/>
          </a:ln>
        </p:spPr>
      </p:cxnSp>
      <p:sp>
        <p:nvSpPr>
          <p:cNvPr id="185" name="Google Shape;185;p6"/>
          <p:cNvSpPr txBox="1"/>
          <p:nvPr/>
        </p:nvSpPr>
        <p:spPr>
          <a:xfrm>
            <a:off x="4492573" y="4970772"/>
            <a:ext cx="292218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Variation in post-op wound care (NUHS home vs hospital) affects infection risk</a:t>
            </a:r>
            <a:endParaRPr/>
          </a:p>
        </p:txBody>
      </p:sp>
      <p:cxnSp>
        <p:nvCxnSpPr>
          <p:cNvPr id="186" name="Google Shape;186;p6"/>
          <p:cNvCxnSpPr/>
          <p:nvPr/>
        </p:nvCxnSpPr>
        <p:spPr>
          <a:xfrm>
            <a:off x="1201487" y="1772816"/>
            <a:ext cx="1364533" cy="0"/>
          </a:xfrm>
          <a:prstGeom prst="straightConnector1">
            <a:avLst/>
          </a:prstGeom>
          <a:noFill/>
          <a:ln w="9525" cap="flat" cmpd="sng">
            <a:solidFill>
              <a:srgbClr val="330167"/>
            </a:solidFill>
            <a:prstDash val="solid"/>
            <a:round/>
            <a:headEnd type="none" w="sm" len="sm"/>
            <a:tailEnd type="none" w="sm" len="sm"/>
          </a:ln>
        </p:spPr>
      </p:cxnSp>
      <p:sp>
        <p:nvSpPr>
          <p:cNvPr id="187" name="Google Shape;187;p6"/>
          <p:cNvSpPr txBox="1"/>
          <p:nvPr/>
        </p:nvSpPr>
        <p:spPr>
          <a:xfrm>
            <a:off x="641378" y="812409"/>
            <a:ext cx="244009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Incomplete coverage of surgical procedures in national/NUH guidelines</a:t>
            </a:r>
            <a:endParaRPr/>
          </a:p>
        </p:txBody>
      </p:sp>
      <p:sp>
        <p:nvSpPr>
          <p:cNvPr id="188" name="Google Shape;188;p6"/>
          <p:cNvSpPr txBox="1"/>
          <p:nvPr/>
        </p:nvSpPr>
        <p:spPr>
          <a:xfrm>
            <a:off x="3796651" y="864460"/>
            <a:ext cx="170040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Incomplete data entry</a:t>
            </a:r>
            <a:endParaRPr/>
          </a:p>
        </p:txBody>
      </p:sp>
      <p:cxnSp>
        <p:nvCxnSpPr>
          <p:cNvPr id="189" name="Google Shape;189;p6"/>
          <p:cNvCxnSpPr/>
          <p:nvPr/>
        </p:nvCxnSpPr>
        <p:spPr>
          <a:xfrm>
            <a:off x="3126399" y="994975"/>
            <a:ext cx="633133" cy="0"/>
          </a:xfrm>
          <a:prstGeom prst="straightConnector1">
            <a:avLst/>
          </a:prstGeom>
          <a:noFill/>
          <a:ln w="9525" cap="flat" cmpd="sng">
            <a:solidFill>
              <a:srgbClr val="FF9300"/>
            </a:solidFill>
            <a:prstDash val="solid"/>
            <a:round/>
            <a:headEnd type="none" w="sm" len="sm"/>
            <a:tailEnd type="triangle" w="med" len="med"/>
          </a:ln>
        </p:spPr>
      </p:cxnSp>
      <p:cxnSp>
        <p:nvCxnSpPr>
          <p:cNvPr id="190" name="Google Shape;190;p6"/>
          <p:cNvCxnSpPr/>
          <p:nvPr/>
        </p:nvCxnSpPr>
        <p:spPr>
          <a:xfrm flipH="1">
            <a:off x="4275264" y="1127086"/>
            <a:ext cx="1" cy="268254"/>
          </a:xfrm>
          <a:prstGeom prst="straightConnector1">
            <a:avLst/>
          </a:prstGeom>
          <a:noFill/>
          <a:ln w="9525" cap="flat" cmpd="sng">
            <a:solidFill>
              <a:srgbClr val="FF9300"/>
            </a:solidFill>
            <a:prstDash val="solid"/>
            <a:round/>
            <a:headEnd type="none" w="sm" len="sm"/>
            <a:tailEnd type="triangle" w="med" len="med"/>
          </a:ln>
        </p:spPr>
      </p:cxnSp>
      <p:sp>
        <p:nvSpPr>
          <p:cNvPr id="191" name="Google Shape;191;p6"/>
          <p:cNvSpPr txBox="1"/>
          <p:nvPr/>
        </p:nvSpPr>
        <p:spPr>
          <a:xfrm>
            <a:off x="3691093" y="1429818"/>
            <a:ext cx="111751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Quattrocento Sans"/>
                <a:ea typeface="Quattrocento Sans"/>
                <a:cs typeface="Quattrocento Sans"/>
                <a:sym typeface="Quattrocento Sans"/>
              </a:rPr>
              <a:t>Limited ability to analyse prescribing patterns</a:t>
            </a:r>
            <a:endParaRPr/>
          </a:p>
        </p:txBody>
      </p:sp>
      <p:cxnSp>
        <p:nvCxnSpPr>
          <p:cNvPr id="192" name="Google Shape;192;p6"/>
          <p:cNvCxnSpPr/>
          <p:nvPr/>
        </p:nvCxnSpPr>
        <p:spPr>
          <a:xfrm rot="10800000">
            <a:off x="2668530" y="1575484"/>
            <a:ext cx="912801" cy="1"/>
          </a:xfrm>
          <a:prstGeom prst="straightConnector1">
            <a:avLst/>
          </a:prstGeom>
          <a:noFill/>
          <a:ln w="9525" cap="flat" cmpd="sng">
            <a:solidFill>
              <a:srgbClr val="FF9300"/>
            </a:solidFill>
            <a:prstDash val="solid"/>
            <a:round/>
            <a:headEnd type="none" w="sm" len="sm"/>
            <a:tailEnd type="triangle" w="med" len="med"/>
          </a:ln>
        </p:spPr>
      </p:cxnSp>
      <p:sp>
        <p:nvSpPr>
          <p:cNvPr id="193" name="Google Shape;193;p6"/>
          <p:cNvSpPr txBox="1"/>
          <p:nvPr/>
        </p:nvSpPr>
        <p:spPr>
          <a:xfrm>
            <a:off x="3762418" y="5553471"/>
            <a:ext cx="1323576"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Quattrocento Sans"/>
                <a:ea typeface="Quattrocento Sans"/>
                <a:cs typeface="Quattrocento Sans"/>
                <a:sym typeface="Quattrocento Sans"/>
              </a:rPr>
              <a:t>Length of surgery</a:t>
            </a:r>
            <a:endParaRPr/>
          </a:p>
        </p:txBody>
      </p:sp>
      <p:cxnSp>
        <p:nvCxnSpPr>
          <p:cNvPr id="194" name="Google Shape;194;p6"/>
          <p:cNvCxnSpPr/>
          <p:nvPr/>
        </p:nvCxnSpPr>
        <p:spPr>
          <a:xfrm>
            <a:off x="3648387" y="5800823"/>
            <a:ext cx="1483060" cy="0"/>
          </a:xfrm>
          <a:prstGeom prst="straightConnector1">
            <a:avLst/>
          </a:prstGeom>
          <a:noFill/>
          <a:ln w="9525" cap="flat" cmpd="sng">
            <a:solidFill>
              <a:srgbClr val="330167"/>
            </a:solidFill>
            <a:prstDash val="solid"/>
            <a:round/>
            <a:headEnd type="none" w="sm" len="sm"/>
            <a:tailEnd type="none" w="sm" len="sm"/>
          </a:ln>
        </p:spPr>
      </p:cxnSp>
      <p:cxnSp>
        <p:nvCxnSpPr>
          <p:cNvPr id="195" name="Google Shape;195;p6"/>
          <p:cNvCxnSpPr/>
          <p:nvPr/>
        </p:nvCxnSpPr>
        <p:spPr>
          <a:xfrm rot="10800000" flipH="1">
            <a:off x="5171962" y="841641"/>
            <a:ext cx="495651" cy="145929"/>
          </a:xfrm>
          <a:prstGeom prst="straightConnector1">
            <a:avLst/>
          </a:prstGeom>
          <a:noFill/>
          <a:ln w="9525" cap="flat" cmpd="sng">
            <a:solidFill>
              <a:srgbClr val="330167"/>
            </a:solidFill>
            <a:prstDash val="solid"/>
            <a:round/>
            <a:headEnd type="none" w="sm" len="sm"/>
            <a:tailEnd type="none" w="sm" len="sm"/>
          </a:ln>
        </p:spPr>
      </p:cxnSp>
      <p:cxnSp>
        <p:nvCxnSpPr>
          <p:cNvPr id="196" name="Google Shape;196;p6"/>
          <p:cNvCxnSpPr/>
          <p:nvPr/>
        </p:nvCxnSpPr>
        <p:spPr>
          <a:xfrm>
            <a:off x="4133442" y="5347238"/>
            <a:ext cx="3234032" cy="0"/>
          </a:xfrm>
          <a:prstGeom prst="straightConnector1">
            <a:avLst/>
          </a:prstGeom>
          <a:noFill/>
          <a:ln w="9525" cap="flat" cmpd="sng">
            <a:solidFill>
              <a:srgbClr val="330167"/>
            </a:solidFill>
            <a:prstDash val="solid"/>
            <a:round/>
            <a:headEnd type="none" w="sm" len="sm"/>
            <a:tailEnd type="none" w="sm" len="sm"/>
          </a:ln>
        </p:spPr>
      </p:cxnSp>
      <p:sp>
        <p:nvSpPr>
          <p:cNvPr id="197" name="Google Shape;197;p6"/>
          <p:cNvSpPr txBox="1"/>
          <p:nvPr/>
        </p:nvSpPr>
        <p:spPr>
          <a:xfrm>
            <a:off x="5029148" y="1309097"/>
            <a:ext cx="123464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Limited manpower to audit</a:t>
            </a:r>
            <a:endParaRPr/>
          </a:p>
        </p:txBody>
      </p:sp>
      <p:cxnSp>
        <p:nvCxnSpPr>
          <p:cNvPr id="198" name="Google Shape;198;p6"/>
          <p:cNvCxnSpPr/>
          <p:nvPr/>
        </p:nvCxnSpPr>
        <p:spPr>
          <a:xfrm rot="10800000" flipH="1">
            <a:off x="7614037" y="1523658"/>
            <a:ext cx="133112" cy="189714"/>
          </a:xfrm>
          <a:prstGeom prst="straightConnector1">
            <a:avLst/>
          </a:prstGeom>
          <a:noFill/>
          <a:ln w="9525" cap="flat" cmpd="sng">
            <a:solidFill>
              <a:srgbClr val="330167"/>
            </a:solidFill>
            <a:prstDash val="solid"/>
            <a:round/>
            <a:headEnd type="none" w="sm" len="sm"/>
            <a:tailEnd type="none" w="sm" len="sm"/>
          </a:ln>
        </p:spPr>
      </p:cxnSp>
      <p:cxnSp>
        <p:nvCxnSpPr>
          <p:cNvPr id="199" name="Google Shape;199;p6"/>
          <p:cNvCxnSpPr/>
          <p:nvPr/>
        </p:nvCxnSpPr>
        <p:spPr>
          <a:xfrm>
            <a:off x="3314596" y="6093296"/>
            <a:ext cx="1555680" cy="0"/>
          </a:xfrm>
          <a:prstGeom prst="straightConnector1">
            <a:avLst/>
          </a:prstGeom>
          <a:noFill/>
          <a:ln w="9525" cap="flat" cmpd="sng">
            <a:solidFill>
              <a:srgbClr val="330167"/>
            </a:solidFill>
            <a:prstDash val="solid"/>
            <a:round/>
            <a:headEnd type="none" w="sm" len="sm"/>
            <a:tailEnd type="none" w="sm" len="sm"/>
          </a:ln>
        </p:spPr>
      </p:cxnSp>
      <p:sp>
        <p:nvSpPr>
          <p:cNvPr id="200" name="Google Shape;200;p6"/>
          <p:cNvSpPr txBox="1"/>
          <p:nvPr/>
        </p:nvSpPr>
        <p:spPr>
          <a:xfrm>
            <a:off x="3555140" y="5849737"/>
            <a:ext cx="126904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Quattrocento Sans"/>
                <a:ea typeface="Quattrocento Sans"/>
                <a:cs typeface="Quattrocento Sans"/>
                <a:sym typeface="Quattrocento Sans"/>
              </a:rPr>
              <a:t>Lack of knowledge</a:t>
            </a:r>
            <a:endParaRPr/>
          </a:p>
        </p:txBody>
      </p:sp>
      <p:cxnSp>
        <p:nvCxnSpPr>
          <p:cNvPr id="201" name="Google Shape;201;p6"/>
          <p:cNvCxnSpPr/>
          <p:nvPr/>
        </p:nvCxnSpPr>
        <p:spPr>
          <a:xfrm rot="10800000" flipH="1">
            <a:off x="4738654" y="6088969"/>
            <a:ext cx="131622" cy="258305"/>
          </a:xfrm>
          <a:prstGeom prst="straightConnector1">
            <a:avLst/>
          </a:prstGeom>
          <a:noFill/>
          <a:ln w="9525" cap="flat" cmpd="sng">
            <a:solidFill>
              <a:srgbClr val="330167"/>
            </a:solidFill>
            <a:prstDash val="solid"/>
            <a:round/>
            <a:headEnd type="none" w="sm" len="sm"/>
            <a:tailEnd type="none" w="sm" len="sm"/>
          </a:ln>
        </p:spPr>
      </p:cxnSp>
      <p:sp>
        <p:nvSpPr>
          <p:cNvPr id="202" name="Google Shape;202;p6"/>
          <p:cNvSpPr txBox="1"/>
          <p:nvPr/>
        </p:nvSpPr>
        <p:spPr>
          <a:xfrm>
            <a:off x="3999095" y="6323714"/>
            <a:ext cx="16632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Not aware that antibiotic is not mandatory</a:t>
            </a:r>
            <a:endParaRPr/>
          </a:p>
        </p:txBody>
      </p:sp>
      <p:cxnSp>
        <p:nvCxnSpPr>
          <p:cNvPr id="203" name="Google Shape;203;p6"/>
          <p:cNvCxnSpPr/>
          <p:nvPr/>
        </p:nvCxnSpPr>
        <p:spPr>
          <a:xfrm rot="10800000" flipH="1">
            <a:off x="4870276" y="5965638"/>
            <a:ext cx="276089" cy="125499"/>
          </a:xfrm>
          <a:prstGeom prst="straightConnector1">
            <a:avLst/>
          </a:prstGeom>
          <a:noFill/>
          <a:ln w="9525" cap="flat" cmpd="sng">
            <a:solidFill>
              <a:srgbClr val="330167"/>
            </a:solidFill>
            <a:prstDash val="solid"/>
            <a:round/>
            <a:headEnd type="none" w="sm" len="sm"/>
            <a:tailEnd type="none" w="sm" len="sm"/>
          </a:ln>
        </p:spPr>
      </p:cxnSp>
      <p:sp>
        <p:nvSpPr>
          <p:cNvPr id="204" name="Google Shape;204;p6"/>
          <p:cNvSpPr txBox="1"/>
          <p:nvPr/>
        </p:nvSpPr>
        <p:spPr>
          <a:xfrm>
            <a:off x="5117430" y="5770834"/>
            <a:ext cx="141700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Not worried about resistance</a:t>
            </a:r>
            <a:endParaRPr/>
          </a:p>
        </p:txBody>
      </p:sp>
      <p:cxnSp>
        <p:nvCxnSpPr>
          <p:cNvPr id="205" name="Google Shape;205;p6"/>
          <p:cNvCxnSpPr/>
          <p:nvPr/>
        </p:nvCxnSpPr>
        <p:spPr>
          <a:xfrm rot="10800000">
            <a:off x="3063152" y="5898506"/>
            <a:ext cx="255734" cy="196950"/>
          </a:xfrm>
          <a:prstGeom prst="straightConnector1">
            <a:avLst/>
          </a:prstGeom>
          <a:noFill/>
          <a:ln w="9525" cap="flat" cmpd="sng">
            <a:solidFill>
              <a:srgbClr val="330167"/>
            </a:solidFill>
            <a:prstDash val="solid"/>
            <a:round/>
            <a:headEnd type="none" w="sm" len="sm"/>
            <a:tailEnd type="none" w="sm" len="sm"/>
          </a:ln>
        </p:spPr>
      </p:cxnSp>
      <p:sp>
        <p:nvSpPr>
          <p:cNvPr id="206" name="Google Shape;206;p6"/>
          <p:cNvSpPr txBox="1"/>
          <p:nvPr/>
        </p:nvSpPr>
        <p:spPr>
          <a:xfrm>
            <a:off x="2180112" y="5421045"/>
            <a:ext cx="174956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Believe that antibiotics will prevent postoperative infection</a:t>
            </a:r>
            <a:endParaRPr/>
          </a:p>
        </p:txBody>
      </p:sp>
      <p:cxnSp>
        <p:nvCxnSpPr>
          <p:cNvPr id="207" name="Google Shape;207;p6"/>
          <p:cNvCxnSpPr/>
          <p:nvPr/>
        </p:nvCxnSpPr>
        <p:spPr>
          <a:xfrm rot="10800000" flipH="1">
            <a:off x="7062021" y="4535669"/>
            <a:ext cx="199624" cy="176355"/>
          </a:xfrm>
          <a:prstGeom prst="straightConnector1">
            <a:avLst/>
          </a:prstGeom>
          <a:noFill/>
          <a:ln w="9525" cap="flat" cmpd="sng">
            <a:solidFill>
              <a:srgbClr val="330167"/>
            </a:solidFill>
            <a:prstDash val="solid"/>
            <a:round/>
            <a:headEnd type="none" w="sm" len="sm"/>
            <a:tailEnd type="none" w="sm" len="sm"/>
          </a:ln>
        </p:spPr>
      </p:cxnSp>
      <p:sp>
        <p:nvSpPr>
          <p:cNvPr id="208" name="Google Shape;208;p6"/>
          <p:cNvSpPr txBox="1"/>
          <p:nvPr/>
        </p:nvSpPr>
        <p:spPr>
          <a:xfrm>
            <a:off x="7247374" y="4188931"/>
            <a:ext cx="176900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NUH sees more complex patients who are elderly and with multiple comorbidities </a:t>
            </a:r>
            <a:endParaRPr/>
          </a:p>
        </p:txBody>
      </p:sp>
      <p:cxnSp>
        <p:nvCxnSpPr>
          <p:cNvPr id="209" name="Google Shape;209;p6"/>
          <p:cNvCxnSpPr/>
          <p:nvPr/>
        </p:nvCxnSpPr>
        <p:spPr>
          <a:xfrm rot="10800000" flipH="1">
            <a:off x="5767503" y="2717899"/>
            <a:ext cx="305338" cy="2590"/>
          </a:xfrm>
          <a:prstGeom prst="straightConnector1">
            <a:avLst/>
          </a:prstGeom>
          <a:noFill/>
          <a:ln w="9525" cap="flat" cmpd="sng">
            <a:solidFill>
              <a:srgbClr val="330167"/>
            </a:solidFill>
            <a:prstDash val="solid"/>
            <a:round/>
            <a:headEnd type="none" w="sm" len="sm"/>
            <a:tailEnd type="none" w="sm" len="sm"/>
          </a:ln>
        </p:spPr>
      </p:cxnSp>
      <p:sp>
        <p:nvSpPr>
          <p:cNvPr id="210" name="Google Shape;210;p6"/>
          <p:cNvSpPr txBox="1"/>
          <p:nvPr/>
        </p:nvSpPr>
        <p:spPr>
          <a:xfrm>
            <a:off x="4340082" y="2472584"/>
            <a:ext cx="148939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Prioritises minimising SSI rates over reducing antibiotic usage </a:t>
            </a:r>
            <a:endParaRPr/>
          </a:p>
        </p:txBody>
      </p:sp>
      <p:cxnSp>
        <p:nvCxnSpPr>
          <p:cNvPr id="211" name="Google Shape;211;p6"/>
          <p:cNvCxnSpPr/>
          <p:nvPr/>
        </p:nvCxnSpPr>
        <p:spPr>
          <a:xfrm rot="10800000" flipH="1">
            <a:off x="6949746" y="2714428"/>
            <a:ext cx="92963" cy="198074"/>
          </a:xfrm>
          <a:prstGeom prst="straightConnector1">
            <a:avLst/>
          </a:prstGeom>
          <a:noFill/>
          <a:ln w="9525" cap="flat" cmpd="sng">
            <a:solidFill>
              <a:srgbClr val="330167"/>
            </a:solidFill>
            <a:prstDash val="solid"/>
            <a:round/>
            <a:headEnd type="none" w="sm" len="sm"/>
            <a:tailEnd type="none" w="sm" len="sm"/>
          </a:ln>
        </p:spPr>
      </p:cxnSp>
      <p:sp>
        <p:nvSpPr>
          <p:cNvPr id="212" name="Google Shape;212;p6"/>
          <p:cNvSpPr txBox="1"/>
          <p:nvPr/>
        </p:nvSpPr>
        <p:spPr>
          <a:xfrm>
            <a:off x="6424992" y="2882999"/>
            <a:ext cx="107565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No incentive to learn about recent evidence </a:t>
            </a:r>
            <a:endParaRPr/>
          </a:p>
        </p:txBody>
      </p:sp>
      <p:cxnSp>
        <p:nvCxnSpPr>
          <p:cNvPr id="213" name="Google Shape;213;p6"/>
          <p:cNvCxnSpPr/>
          <p:nvPr/>
        </p:nvCxnSpPr>
        <p:spPr>
          <a:xfrm flipH="1">
            <a:off x="6353208" y="3425723"/>
            <a:ext cx="198232" cy="550040"/>
          </a:xfrm>
          <a:prstGeom prst="straightConnector1">
            <a:avLst/>
          </a:prstGeom>
          <a:noFill/>
          <a:ln w="9525" cap="flat" cmpd="sng">
            <a:solidFill>
              <a:srgbClr val="FF9300"/>
            </a:solidFill>
            <a:prstDash val="solid"/>
            <a:round/>
            <a:headEnd type="none" w="sm" len="sm"/>
            <a:tailEnd type="triangle" w="med" len="med"/>
          </a:ln>
        </p:spPr>
      </p:cxnSp>
      <p:cxnSp>
        <p:nvCxnSpPr>
          <p:cNvPr id="214" name="Google Shape;214;p6"/>
          <p:cNvCxnSpPr>
            <a:stCxn id="215" idx="0"/>
          </p:cNvCxnSpPr>
          <p:nvPr/>
        </p:nvCxnSpPr>
        <p:spPr>
          <a:xfrm rot="10800000">
            <a:off x="7835865" y="2716674"/>
            <a:ext cx="405000" cy="799800"/>
          </a:xfrm>
          <a:prstGeom prst="straightConnector1">
            <a:avLst/>
          </a:prstGeom>
          <a:noFill/>
          <a:ln w="9525" cap="flat" cmpd="sng">
            <a:solidFill>
              <a:srgbClr val="330167"/>
            </a:solidFill>
            <a:prstDash val="solid"/>
            <a:round/>
            <a:headEnd type="none" w="sm" len="sm"/>
            <a:tailEnd type="none" w="sm" len="sm"/>
          </a:ln>
        </p:spPr>
      </p:cxnSp>
      <p:sp>
        <p:nvSpPr>
          <p:cNvPr id="216" name="Google Shape;216;p6"/>
          <p:cNvSpPr txBox="1"/>
          <p:nvPr/>
        </p:nvSpPr>
        <p:spPr>
          <a:xfrm>
            <a:off x="6137434" y="2095502"/>
            <a:ext cx="12181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No time to consult ASP team</a:t>
            </a:r>
            <a:endParaRPr/>
          </a:p>
        </p:txBody>
      </p:sp>
      <p:cxnSp>
        <p:nvCxnSpPr>
          <p:cNvPr id="217" name="Google Shape;217;p6"/>
          <p:cNvCxnSpPr/>
          <p:nvPr/>
        </p:nvCxnSpPr>
        <p:spPr>
          <a:xfrm rot="10800000" flipH="1">
            <a:off x="6078355" y="2454051"/>
            <a:ext cx="131622" cy="258305"/>
          </a:xfrm>
          <a:prstGeom prst="straightConnector1">
            <a:avLst/>
          </a:prstGeom>
          <a:noFill/>
          <a:ln w="9525" cap="flat" cmpd="sng">
            <a:solidFill>
              <a:srgbClr val="330167"/>
            </a:solidFill>
            <a:prstDash val="solid"/>
            <a:round/>
            <a:headEnd type="none" w="sm" len="sm"/>
            <a:tailEnd type="none" w="sm" len="sm"/>
          </a:ln>
        </p:spPr>
      </p:cxnSp>
      <p:sp>
        <p:nvSpPr>
          <p:cNvPr id="215" name="Google Shape;215;p6"/>
          <p:cNvSpPr txBox="1"/>
          <p:nvPr/>
        </p:nvSpPr>
        <p:spPr>
          <a:xfrm>
            <a:off x="7705198" y="3516474"/>
            <a:ext cx="107133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Fear of readmission</a:t>
            </a:r>
            <a:endParaRPr/>
          </a:p>
        </p:txBody>
      </p:sp>
      <p:cxnSp>
        <p:nvCxnSpPr>
          <p:cNvPr id="218" name="Google Shape;218;p6"/>
          <p:cNvCxnSpPr/>
          <p:nvPr/>
        </p:nvCxnSpPr>
        <p:spPr>
          <a:xfrm rot="10800000" flipH="1">
            <a:off x="8575273" y="2249263"/>
            <a:ext cx="133112" cy="189714"/>
          </a:xfrm>
          <a:prstGeom prst="straightConnector1">
            <a:avLst/>
          </a:prstGeom>
          <a:noFill/>
          <a:ln w="9525" cap="flat" cmpd="sng">
            <a:solidFill>
              <a:srgbClr val="330167"/>
            </a:solidFill>
            <a:prstDash val="solid"/>
            <a:round/>
            <a:headEnd type="none" w="sm" len="sm"/>
            <a:tailEnd type="none" w="sm" len="sm"/>
          </a:ln>
        </p:spPr>
      </p:cxnSp>
      <p:sp>
        <p:nvSpPr>
          <p:cNvPr id="219" name="Google Shape;219;p6"/>
          <p:cNvSpPr txBox="1"/>
          <p:nvPr/>
        </p:nvSpPr>
        <p:spPr>
          <a:xfrm>
            <a:off x="8667872" y="2006487"/>
            <a:ext cx="87517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Limited experience</a:t>
            </a:r>
            <a:endParaRPr/>
          </a:p>
        </p:txBody>
      </p:sp>
      <p:cxnSp>
        <p:nvCxnSpPr>
          <p:cNvPr id="220" name="Google Shape;220;p6"/>
          <p:cNvCxnSpPr/>
          <p:nvPr/>
        </p:nvCxnSpPr>
        <p:spPr>
          <a:xfrm rot="10800000" flipH="1">
            <a:off x="9443722" y="1906538"/>
            <a:ext cx="804000" cy="325500"/>
          </a:xfrm>
          <a:prstGeom prst="bentConnector3">
            <a:avLst>
              <a:gd name="adj1" fmla="val 50003"/>
            </a:avLst>
          </a:prstGeom>
          <a:noFill/>
          <a:ln w="9525" cap="flat" cmpd="sng">
            <a:solidFill>
              <a:srgbClr val="FF9300"/>
            </a:solidFill>
            <a:prstDash val="solid"/>
            <a:round/>
            <a:headEnd type="none" w="sm" len="sm"/>
            <a:tailEnd type="triangle" w="med" len="med"/>
          </a:ln>
        </p:spPr>
      </p:cxnSp>
      <p:cxnSp>
        <p:nvCxnSpPr>
          <p:cNvPr id="221" name="Google Shape;221;p6"/>
          <p:cNvCxnSpPr/>
          <p:nvPr/>
        </p:nvCxnSpPr>
        <p:spPr>
          <a:xfrm rot="10800000" flipH="1">
            <a:off x="8729936" y="2791433"/>
            <a:ext cx="133112" cy="189714"/>
          </a:xfrm>
          <a:prstGeom prst="straightConnector1">
            <a:avLst/>
          </a:prstGeom>
          <a:noFill/>
          <a:ln w="9525" cap="flat" cmpd="sng">
            <a:solidFill>
              <a:srgbClr val="330167"/>
            </a:solidFill>
            <a:prstDash val="solid"/>
            <a:round/>
            <a:headEnd type="none" w="sm" len="sm"/>
            <a:tailEnd type="none" w="sm" len="sm"/>
          </a:ln>
        </p:spPr>
      </p:cxnSp>
      <p:sp>
        <p:nvSpPr>
          <p:cNvPr id="222" name="Google Shape;222;p6"/>
          <p:cNvSpPr txBox="1"/>
          <p:nvPr/>
        </p:nvSpPr>
        <p:spPr>
          <a:xfrm>
            <a:off x="8817850" y="2460026"/>
            <a:ext cx="1207477"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Not empowered to voice their concerns</a:t>
            </a:r>
            <a:endParaRPr/>
          </a:p>
        </p:txBody>
      </p:sp>
      <p:sp>
        <p:nvSpPr>
          <p:cNvPr id="223" name="Google Shape;223;p6"/>
          <p:cNvSpPr txBox="1"/>
          <p:nvPr/>
        </p:nvSpPr>
        <p:spPr>
          <a:xfrm>
            <a:off x="6531437" y="991475"/>
            <a:ext cx="1555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Not empowered to voice their concerns</a:t>
            </a:r>
            <a:endParaRPr/>
          </a:p>
        </p:txBody>
      </p:sp>
      <p:cxnSp>
        <p:nvCxnSpPr>
          <p:cNvPr id="224" name="Google Shape;224;p6"/>
          <p:cNvCxnSpPr/>
          <p:nvPr/>
        </p:nvCxnSpPr>
        <p:spPr>
          <a:xfrm rot="10800000">
            <a:off x="6854064" y="844747"/>
            <a:ext cx="112800" cy="205500"/>
          </a:xfrm>
          <a:prstGeom prst="straightConnector1">
            <a:avLst/>
          </a:prstGeom>
          <a:noFill/>
          <a:ln w="9525" cap="flat" cmpd="sng">
            <a:solidFill>
              <a:srgbClr val="330167"/>
            </a:solidFill>
            <a:prstDash val="solid"/>
            <a:round/>
            <a:headEnd type="none" w="sm" len="sm"/>
            <a:tailEnd type="none" w="sm" len="sm"/>
          </a:ln>
        </p:spPr>
      </p:cxnSp>
      <p:cxnSp>
        <p:nvCxnSpPr>
          <p:cNvPr id="225" name="Google Shape;225;p6"/>
          <p:cNvCxnSpPr/>
          <p:nvPr/>
        </p:nvCxnSpPr>
        <p:spPr>
          <a:xfrm rot="10800000" flipH="1">
            <a:off x="5636533" y="841236"/>
            <a:ext cx="23207" cy="436398"/>
          </a:xfrm>
          <a:prstGeom prst="straightConnector1">
            <a:avLst/>
          </a:prstGeom>
          <a:noFill/>
          <a:ln w="9525" cap="flat" cmpd="sng">
            <a:solidFill>
              <a:srgbClr val="330167"/>
            </a:solidFill>
            <a:prstDash val="solid"/>
            <a:round/>
            <a:headEnd type="none" w="sm" len="sm"/>
            <a:tailEnd type="none" w="sm" len="sm"/>
          </a:ln>
        </p:spPr>
      </p:cxnSp>
      <p:cxnSp>
        <p:nvCxnSpPr>
          <p:cNvPr id="226" name="Google Shape;226;p6"/>
          <p:cNvCxnSpPr/>
          <p:nvPr/>
        </p:nvCxnSpPr>
        <p:spPr>
          <a:xfrm flipH="1">
            <a:off x="4750174" y="1583480"/>
            <a:ext cx="231559" cy="148691"/>
          </a:xfrm>
          <a:prstGeom prst="straightConnector1">
            <a:avLst/>
          </a:prstGeom>
          <a:noFill/>
          <a:ln w="9525" cap="flat" cmpd="sng">
            <a:solidFill>
              <a:srgbClr val="FF9300"/>
            </a:solidFill>
            <a:prstDash val="solid"/>
            <a:round/>
            <a:headEnd type="none" w="sm" len="sm"/>
            <a:tailEnd type="triangle" w="med" len="med"/>
          </a:ln>
        </p:spPr>
      </p:cxnSp>
      <p:cxnSp>
        <p:nvCxnSpPr>
          <p:cNvPr id="227" name="Google Shape;227;p6"/>
          <p:cNvCxnSpPr/>
          <p:nvPr/>
        </p:nvCxnSpPr>
        <p:spPr>
          <a:xfrm rot="10800000">
            <a:off x="8726572" y="2972953"/>
            <a:ext cx="183554" cy="170607"/>
          </a:xfrm>
          <a:prstGeom prst="straightConnector1">
            <a:avLst/>
          </a:prstGeom>
          <a:noFill/>
          <a:ln w="9525" cap="flat" cmpd="sng">
            <a:solidFill>
              <a:srgbClr val="330167"/>
            </a:solidFill>
            <a:prstDash val="solid"/>
            <a:round/>
            <a:headEnd type="none" w="sm" len="sm"/>
            <a:tailEnd type="none" w="sm" len="sm"/>
          </a:ln>
        </p:spPr>
      </p:cxnSp>
      <p:sp>
        <p:nvSpPr>
          <p:cNvPr id="228" name="Google Shape;228;p6"/>
          <p:cNvSpPr txBox="1"/>
          <p:nvPr/>
        </p:nvSpPr>
        <p:spPr>
          <a:xfrm>
            <a:off x="8785451" y="3102764"/>
            <a:ext cx="957188"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Perceive no role in SAP discussions</a:t>
            </a:r>
            <a:endParaRPr/>
          </a:p>
        </p:txBody>
      </p:sp>
      <p:cxnSp>
        <p:nvCxnSpPr>
          <p:cNvPr id="229" name="Google Shape;229;p6"/>
          <p:cNvCxnSpPr/>
          <p:nvPr/>
        </p:nvCxnSpPr>
        <p:spPr>
          <a:xfrm rot="10800000" flipH="1">
            <a:off x="7367474" y="5170883"/>
            <a:ext cx="199624" cy="176355"/>
          </a:xfrm>
          <a:prstGeom prst="straightConnector1">
            <a:avLst/>
          </a:prstGeom>
          <a:noFill/>
          <a:ln w="9525" cap="flat" cmpd="sng">
            <a:solidFill>
              <a:srgbClr val="330167"/>
            </a:solidFill>
            <a:prstDash val="solid"/>
            <a:round/>
            <a:headEnd type="none" w="sm" len="sm"/>
            <a:tailEnd type="none" w="sm" len="sm"/>
          </a:ln>
        </p:spPr>
      </p:cxnSp>
      <p:sp>
        <p:nvSpPr>
          <p:cNvPr id="230" name="Google Shape;230;p6"/>
          <p:cNvSpPr txBox="1"/>
          <p:nvPr/>
        </p:nvSpPr>
        <p:spPr>
          <a:xfrm>
            <a:off x="7565523" y="4872552"/>
            <a:ext cx="27773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Patients may not follow wound care instructions correctly without supervision</a:t>
            </a:r>
            <a:endParaRPr/>
          </a:p>
        </p:txBody>
      </p:sp>
      <p:cxnSp>
        <p:nvCxnSpPr>
          <p:cNvPr id="231" name="Google Shape;231;p6"/>
          <p:cNvCxnSpPr/>
          <p:nvPr/>
        </p:nvCxnSpPr>
        <p:spPr>
          <a:xfrm rot="10800000">
            <a:off x="8538293" y="3965659"/>
            <a:ext cx="605040" cy="832933"/>
          </a:xfrm>
          <a:prstGeom prst="straightConnector1">
            <a:avLst/>
          </a:prstGeom>
          <a:noFill/>
          <a:ln w="9525" cap="flat" cmpd="sng">
            <a:solidFill>
              <a:srgbClr val="FF9300"/>
            </a:solidFill>
            <a:prstDash val="solid"/>
            <a:round/>
            <a:headEnd type="none" w="sm" len="sm"/>
            <a:tailEnd type="triangle" w="med" len="med"/>
          </a:ln>
        </p:spPr>
      </p:cxnSp>
      <p:sp>
        <p:nvSpPr>
          <p:cNvPr id="232" name="Google Shape;232;p6"/>
          <p:cNvSpPr txBox="1"/>
          <p:nvPr/>
        </p:nvSpPr>
        <p:spPr>
          <a:xfrm>
            <a:off x="8641954" y="6346388"/>
            <a:ext cx="366417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Quattrocento Sans"/>
                <a:ea typeface="Quattrocento Sans"/>
                <a:cs typeface="Quattrocento Sans"/>
                <a:sym typeface="Quattrocento Sans"/>
              </a:rPr>
              <a:t>SAP = surgical antibiotic prophylaxis; SSI = surgical site infections; RCT: randomised controlled trials</a:t>
            </a:r>
            <a:endParaRPr/>
          </a:p>
        </p:txBody>
      </p:sp>
      <p:sp>
        <p:nvSpPr>
          <p:cNvPr id="233" name="Google Shape;233;p6"/>
          <p:cNvSpPr txBox="1"/>
          <p:nvPr/>
        </p:nvSpPr>
        <p:spPr>
          <a:xfrm>
            <a:off x="2080" y="-110529"/>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dirty="0">
                <a:solidFill>
                  <a:srgbClr val="262626"/>
                </a:solidFill>
                <a:latin typeface="Arial Black"/>
                <a:ea typeface="Arial Black"/>
                <a:cs typeface="Arial Black"/>
                <a:sym typeface="Arial Black"/>
              </a:rPr>
              <a:t>C. Problem Analysis (</a:t>
            </a:r>
            <a:r>
              <a:rPr lang="en-US" sz="2500" b="1" dirty="0">
                <a:solidFill>
                  <a:srgbClr val="0070C0"/>
                </a:solidFill>
                <a:latin typeface="Arial Black"/>
                <a:ea typeface="Arial Black"/>
                <a:cs typeface="Arial Black"/>
                <a:sym typeface="Arial Black"/>
              </a:rPr>
              <a:t>P</a:t>
            </a:r>
            <a:r>
              <a:rPr lang="en-US" sz="2500" b="1" dirty="0">
                <a:solidFill>
                  <a:srgbClr val="262626"/>
                </a:solidFill>
                <a:latin typeface="Arial Black"/>
                <a:ea typeface="Arial Black"/>
                <a:cs typeface="Arial Black"/>
                <a:sym typeface="Arial Black"/>
              </a:rPr>
              <a:t>LAN) Gap Analysis</a:t>
            </a:r>
            <a:endParaRPr sz="2500" b="0" i="0" u="none" strike="noStrike" cap="none" dirty="0">
              <a:solidFill>
                <a:srgbClr val="262626"/>
              </a:solidFill>
              <a:latin typeface="Arial"/>
              <a:ea typeface="Arial"/>
              <a:cs typeface="Arial"/>
              <a:sym typeface="Arial"/>
            </a:endParaRPr>
          </a:p>
        </p:txBody>
      </p:sp>
      <p:cxnSp>
        <p:nvCxnSpPr>
          <p:cNvPr id="234" name="Google Shape;234;p6"/>
          <p:cNvCxnSpPr/>
          <p:nvPr/>
        </p:nvCxnSpPr>
        <p:spPr>
          <a:xfrm>
            <a:off x="72063" y="449166"/>
            <a:ext cx="7217100" cy="2040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 descr="A diagram of a patient's behavior&#10;&#10;Description automatically generated"/>
          <p:cNvPicPr preferRelativeResize="0"/>
          <p:nvPr/>
        </p:nvPicPr>
        <p:blipFill rotWithShape="1">
          <a:blip r:embed="rId3">
            <a:alphaModFix/>
          </a:blip>
          <a:srcRect/>
          <a:stretch/>
        </p:blipFill>
        <p:spPr>
          <a:xfrm>
            <a:off x="0" y="836712"/>
            <a:ext cx="5558541" cy="6021288"/>
          </a:xfrm>
          <a:prstGeom prst="rect">
            <a:avLst/>
          </a:prstGeom>
          <a:noFill/>
          <a:ln>
            <a:noFill/>
          </a:ln>
        </p:spPr>
      </p:pic>
      <p:sp>
        <p:nvSpPr>
          <p:cNvPr id="241" name="Google Shape;241;p3"/>
          <p:cNvSpPr txBox="1"/>
          <p:nvPr/>
        </p:nvSpPr>
        <p:spPr>
          <a:xfrm>
            <a:off x="5558555" y="1310878"/>
            <a:ext cx="6094500" cy="4556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0" i="0" u="none" strike="noStrike" cap="none">
                <a:solidFill>
                  <a:schemeClr val="dk1"/>
                </a:solidFill>
                <a:latin typeface="Quattrocento Sans"/>
                <a:ea typeface="Quattrocento Sans"/>
                <a:cs typeface="Quattrocento Sans"/>
                <a:sym typeface="Quattrocento Sans"/>
              </a:rPr>
              <a:t>Methodological background:</a:t>
            </a:r>
            <a:endParaRPr/>
          </a:p>
          <a:p>
            <a:pPr marL="0" marR="0" lvl="0" indent="0" algn="l" rtl="0">
              <a:spcBef>
                <a:spcPts val="0"/>
              </a:spcBef>
              <a:spcAft>
                <a:spcPts val="0"/>
              </a:spcAft>
              <a:buNone/>
            </a:pPr>
            <a:endParaRPr sz="2000" b="1" i="0" u="none" strike="noStrike" cap="none">
              <a:solidFill>
                <a:schemeClr val="dk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dk1"/>
              </a:buClr>
              <a:buSzPts val="2000"/>
              <a:buFont typeface="Arial"/>
              <a:buChar char="•"/>
            </a:pPr>
            <a:r>
              <a:rPr lang="en-US" sz="2000" i="0" u="none" strike="noStrike" cap="none">
                <a:solidFill>
                  <a:schemeClr val="dk1"/>
                </a:solidFill>
                <a:latin typeface="Quattrocento Sans"/>
                <a:ea typeface="Quattrocento Sans"/>
                <a:cs typeface="Quattrocento Sans"/>
                <a:sym typeface="Quattrocento Sans"/>
              </a:rPr>
              <a:t>Drawn from 194 semi-structured interviews and ethnographic observations</a:t>
            </a:r>
            <a:endParaRPr/>
          </a:p>
          <a:p>
            <a:pPr marL="285750" marR="0" lvl="0" indent="-285750" algn="l" rtl="0">
              <a:spcBef>
                <a:spcPts val="0"/>
              </a:spcBef>
              <a:spcAft>
                <a:spcPts val="0"/>
              </a:spcAft>
              <a:buClr>
                <a:schemeClr val="dk1"/>
              </a:buClr>
              <a:buSzPts val="2000"/>
              <a:buChar char="•"/>
            </a:pPr>
            <a:r>
              <a:rPr lang="en-US" sz="2000" i="0" u="none" strike="noStrike" cap="none">
                <a:solidFill>
                  <a:schemeClr val="dk1"/>
                </a:solidFill>
                <a:latin typeface="Quattrocento Sans"/>
                <a:ea typeface="Quattrocento Sans"/>
                <a:cs typeface="Quattrocento Sans"/>
                <a:sym typeface="Quattrocento Sans"/>
              </a:rPr>
              <a:t>Participants included doctors, nurses, pharmacists, and management staff</a:t>
            </a:r>
            <a:endParaRPr/>
          </a:p>
          <a:p>
            <a:pPr marL="285750" marR="0" lvl="0" indent="-158750" algn="l" rtl="0">
              <a:spcBef>
                <a:spcPts val="0"/>
              </a:spcBef>
              <a:spcAft>
                <a:spcPts val="0"/>
              </a:spcAft>
              <a:buClr>
                <a:schemeClr val="dk1"/>
              </a:buClr>
              <a:buSzPts val="2000"/>
              <a:buFont typeface="Arial"/>
              <a:buNone/>
            </a:pPr>
            <a:endParaRPr sz="2000" i="0" u="none" strike="noStrike" cap="none">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000" i="0" u="none" strike="noStrike" cap="none">
                <a:solidFill>
                  <a:schemeClr val="dk1"/>
                </a:solidFill>
                <a:latin typeface="Quattrocento Sans"/>
                <a:ea typeface="Quattrocento Sans"/>
                <a:cs typeface="Quattrocento Sans"/>
                <a:sym typeface="Quattrocento Sans"/>
              </a:rPr>
              <a:t>For optimal antibiotic use, efforts </a:t>
            </a:r>
            <a:r>
              <a:rPr lang="en-US" sz="2000">
                <a:solidFill>
                  <a:schemeClr val="dk1"/>
                </a:solidFill>
                <a:latin typeface="Quattrocento Sans"/>
                <a:ea typeface="Quattrocento Sans"/>
                <a:cs typeface="Quattrocento Sans"/>
                <a:sym typeface="Quattrocento Sans"/>
              </a:rPr>
              <a:t>must</a:t>
            </a:r>
            <a:r>
              <a:rPr lang="en-US" sz="2000" i="0" u="none" strike="noStrike" cap="none">
                <a:solidFill>
                  <a:schemeClr val="dk1"/>
                </a:solidFill>
                <a:latin typeface="Quattrocento Sans"/>
                <a:ea typeface="Quattrocento Sans"/>
                <a:cs typeface="Quattrocento Sans"/>
                <a:sym typeface="Quattrocento Sans"/>
              </a:rPr>
              <a:t> be made to:</a:t>
            </a:r>
            <a:endParaRPr/>
          </a:p>
          <a:p>
            <a:pPr marL="0" marR="0" lvl="0" indent="0" algn="l" rtl="0">
              <a:spcBef>
                <a:spcPts val="0"/>
              </a:spcBef>
              <a:spcAft>
                <a:spcPts val="0"/>
              </a:spcAft>
              <a:buNone/>
            </a:pPr>
            <a:endParaRPr sz="2000" i="0" u="none" strike="noStrike" cap="none">
              <a:solidFill>
                <a:schemeClr val="dk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dk1"/>
              </a:buClr>
              <a:buSzPts val="2000"/>
              <a:buFont typeface="Arial"/>
              <a:buChar char="•"/>
            </a:pPr>
            <a:r>
              <a:rPr lang="en-US" sz="2000" i="0" u="none" strike="noStrike" cap="none">
                <a:solidFill>
                  <a:schemeClr val="dk1"/>
                </a:solidFill>
                <a:latin typeface="Quattrocento Sans"/>
                <a:ea typeface="Quattrocento Sans"/>
                <a:cs typeface="Quattrocento Sans"/>
                <a:sym typeface="Quattrocento Sans"/>
              </a:rPr>
              <a:t>Improve prescriber training and guideline access</a:t>
            </a:r>
            <a:endParaRPr/>
          </a:p>
          <a:p>
            <a:pPr marL="285750" marR="0" lvl="0" indent="-285750" algn="l" rtl="0">
              <a:spcBef>
                <a:spcPts val="0"/>
              </a:spcBef>
              <a:spcAft>
                <a:spcPts val="0"/>
              </a:spcAft>
              <a:buClr>
                <a:schemeClr val="dk1"/>
              </a:buClr>
              <a:buSzPts val="2000"/>
              <a:buChar char="•"/>
            </a:pPr>
            <a:r>
              <a:rPr lang="en-US" sz="2000" i="0" u="none" strike="noStrike" cap="none">
                <a:solidFill>
                  <a:schemeClr val="dk1"/>
                </a:solidFill>
                <a:latin typeface="Quattrocento Sans"/>
                <a:ea typeface="Quattrocento Sans"/>
                <a:cs typeface="Quattrocento Sans"/>
                <a:sym typeface="Quattrocento Sans"/>
              </a:rPr>
              <a:t>Support clinical decision-making &amp; robust lab and infrastructure</a:t>
            </a:r>
            <a:endParaRPr/>
          </a:p>
          <a:p>
            <a:pPr marL="285750" marR="0" lvl="0" indent="-285750" algn="l" rtl="0">
              <a:spcBef>
                <a:spcPts val="0"/>
              </a:spcBef>
              <a:spcAft>
                <a:spcPts val="0"/>
              </a:spcAft>
              <a:buClr>
                <a:schemeClr val="dk1"/>
              </a:buClr>
              <a:buSzPts val="2000"/>
              <a:buChar char="•"/>
            </a:pPr>
            <a:r>
              <a:rPr lang="en-US" sz="2000" i="0" u="none" strike="noStrike" cap="none">
                <a:solidFill>
                  <a:schemeClr val="dk1"/>
                </a:solidFill>
                <a:latin typeface="Quattrocento Sans"/>
                <a:ea typeface="Quattrocento Sans"/>
                <a:cs typeface="Quattrocento Sans"/>
                <a:sym typeface="Quattrocento Sans"/>
              </a:rPr>
              <a:t>Provide systematic support like effective stewardship programs</a:t>
            </a:r>
            <a:endParaRPr/>
          </a:p>
          <a:p>
            <a:pPr marL="0" marR="0" lvl="0" indent="0" algn="l" rtl="0">
              <a:spcBef>
                <a:spcPts val="0"/>
              </a:spcBef>
              <a:spcAft>
                <a:spcPts val="0"/>
              </a:spcAft>
              <a:buNone/>
            </a:pPr>
            <a:endParaRPr sz="1600" b="0" i="0" u="none" strike="noStrike" cap="none">
              <a:solidFill>
                <a:schemeClr val="dk1"/>
              </a:solidFill>
              <a:latin typeface="Quattrocento Sans"/>
              <a:ea typeface="Quattrocento Sans"/>
              <a:cs typeface="Quattrocento Sans"/>
              <a:sym typeface="Quattrocento Sans"/>
            </a:endParaRPr>
          </a:p>
        </p:txBody>
      </p:sp>
      <p:sp>
        <p:nvSpPr>
          <p:cNvPr id="242" name="Google Shape;242;p3"/>
          <p:cNvSpPr txBox="1">
            <a:spLocks noGrp="1"/>
          </p:cNvSpPr>
          <p:nvPr>
            <p:ph type="title"/>
          </p:nvPr>
        </p:nvSpPr>
        <p:spPr>
          <a:xfrm>
            <a:off x="5538478" y="599875"/>
            <a:ext cx="6630300" cy="71100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chemeClr val="dk1"/>
              </a:buClr>
              <a:buSzPts val="2300"/>
              <a:buFont typeface="Quattrocento Sans"/>
              <a:buNone/>
            </a:pPr>
            <a:r>
              <a:rPr lang="en-US" sz="2300" b="1">
                <a:latin typeface="Quattrocento Sans"/>
                <a:ea typeface="Quattrocento Sans"/>
                <a:cs typeface="Quattrocento Sans"/>
                <a:sym typeface="Quattrocento Sans"/>
              </a:rPr>
              <a:t>Factors influencing antibiotic prescribing behavior</a:t>
            </a:r>
            <a:endParaRPr b="1"/>
          </a:p>
        </p:txBody>
      </p:sp>
      <p:sp>
        <p:nvSpPr>
          <p:cNvPr id="243" name="Google Shape;243;p3"/>
          <p:cNvSpPr txBox="1"/>
          <p:nvPr/>
        </p:nvSpPr>
        <p:spPr>
          <a:xfrm>
            <a:off x="7874306" y="6244807"/>
            <a:ext cx="4032448"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Chhabra, et al. under review</a:t>
            </a:r>
            <a:endParaRPr/>
          </a:p>
        </p:txBody>
      </p:sp>
      <p:sp>
        <p:nvSpPr>
          <p:cNvPr id="244" name="Google Shape;244;p3"/>
          <p:cNvSpPr txBox="1"/>
          <p:nvPr/>
        </p:nvSpPr>
        <p:spPr>
          <a:xfrm>
            <a:off x="226380" y="170535"/>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a:solidFill>
                  <a:srgbClr val="262626"/>
                </a:solidFill>
                <a:latin typeface="Arial Black"/>
                <a:ea typeface="Arial Black"/>
                <a:cs typeface="Arial Black"/>
                <a:sym typeface="Arial Black"/>
              </a:rPr>
              <a:t>C. Problem Analysis (</a:t>
            </a:r>
            <a:r>
              <a:rPr lang="en-US" sz="2500" b="1">
                <a:solidFill>
                  <a:srgbClr val="0070C0"/>
                </a:solidFill>
                <a:latin typeface="Arial Black"/>
                <a:ea typeface="Arial Black"/>
                <a:cs typeface="Arial Black"/>
                <a:sym typeface="Arial Black"/>
              </a:rPr>
              <a:t>P</a:t>
            </a:r>
            <a:r>
              <a:rPr lang="en-US" sz="2500" b="1">
                <a:solidFill>
                  <a:srgbClr val="262626"/>
                </a:solidFill>
                <a:latin typeface="Arial Black"/>
                <a:ea typeface="Arial Black"/>
                <a:cs typeface="Arial Black"/>
                <a:sym typeface="Arial Black"/>
              </a:rPr>
              <a:t>LAN) Gap Analysis</a:t>
            </a:r>
            <a:endParaRPr sz="2500" b="0" i="0" u="none" strike="noStrike" cap="none">
              <a:solidFill>
                <a:srgbClr val="262626"/>
              </a:solidFill>
              <a:latin typeface="Arial"/>
              <a:ea typeface="Arial"/>
              <a:cs typeface="Arial"/>
              <a:sym typeface="Arial"/>
            </a:endParaRPr>
          </a:p>
        </p:txBody>
      </p:sp>
      <p:cxnSp>
        <p:nvCxnSpPr>
          <p:cNvPr id="245" name="Google Shape;245;p3"/>
          <p:cNvCxnSpPr/>
          <p:nvPr/>
        </p:nvCxnSpPr>
        <p:spPr>
          <a:xfrm>
            <a:off x="226363" y="687286"/>
            <a:ext cx="10025400" cy="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3b80656f51a_0_7"/>
          <p:cNvSpPr txBox="1"/>
          <p:nvPr/>
        </p:nvSpPr>
        <p:spPr>
          <a:xfrm>
            <a:off x="226380" y="130780"/>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dirty="0">
                <a:solidFill>
                  <a:srgbClr val="262626"/>
                </a:solidFill>
                <a:latin typeface="Arial Black"/>
                <a:ea typeface="Arial Black"/>
                <a:cs typeface="Arial Black"/>
                <a:sym typeface="Arial Black"/>
              </a:rPr>
              <a:t>C. Problem Analysis (</a:t>
            </a:r>
            <a:r>
              <a:rPr lang="en-US" sz="2500" b="1" dirty="0">
                <a:solidFill>
                  <a:srgbClr val="0070C0"/>
                </a:solidFill>
                <a:latin typeface="Arial Black"/>
                <a:ea typeface="Arial Black"/>
                <a:cs typeface="Arial Black"/>
                <a:sym typeface="Arial Black"/>
              </a:rPr>
              <a:t>P</a:t>
            </a:r>
            <a:r>
              <a:rPr lang="en-US" sz="2500" b="1" dirty="0">
                <a:solidFill>
                  <a:srgbClr val="262626"/>
                </a:solidFill>
                <a:latin typeface="Arial Black"/>
                <a:ea typeface="Arial Black"/>
                <a:cs typeface="Arial Black"/>
                <a:sym typeface="Arial Black"/>
              </a:rPr>
              <a:t>LAN) Value Stream Map</a:t>
            </a:r>
            <a:endParaRPr sz="2500" b="0" i="0" u="none" strike="noStrike" cap="none" dirty="0">
              <a:solidFill>
                <a:srgbClr val="262626"/>
              </a:solidFill>
              <a:latin typeface="Arial"/>
              <a:ea typeface="Arial"/>
              <a:cs typeface="Arial"/>
              <a:sym typeface="Arial"/>
            </a:endParaRPr>
          </a:p>
        </p:txBody>
      </p:sp>
      <p:cxnSp>
        <p:nvCxnSpPr>
          <p:cNvPr id="252" name="Google Shape;252;g3b80656f51a_0_7"/>
          <p:cNvCxnSpPr/>
          <p:nvPr/>
        </p:nvCxnSpPr>
        <p:spPr>
          <a:xfrm>
            <a:off x="226363" y="647531"/>
            <a:ext cx="10025400" cy="0"/>
          </a:xfrm>
          <a:prstGeom prst="straightConnector1">
            <a:avLst/>
          </a:prstGeom>
          <a:noFill/>
          <a:ln w="19050" cap="flat" cmpd="sng">
            <a:solidFill>
              <a:srgbClr val="262626"/>
            </a:solidFill>
            <a:prstDash val="solid"/>
            <a:round/>
            <a:headEnd type="none" w="sm" len="sm"/>
            <a:tailEnd type="none" w="sm" len="sm"/>
          </a:ln>
        </p:spPr>
      </p:cxnSp>
      <p:pic>
        <p:nvPicPr>
          <p:cNvPr id="253" name="Google Shape;253;g3b80656f51a_0_7" title="Screenshot 2026-01-29 at 10.48.25.png"/>
          <p:cNvPicPr preferRelativeResize="0"/>
          <p:nvPr/>
        </p:nvPicPr>
        <p:blipFill>
          <a:blip r:embed="rId3">
            <a:alphaModFix/>
          </a:blip>
          <a:stretch>
            <a:fillRect/>
          </a:stretch>
        </p:blipFill>
        <p:spPr>
          <a:xfrm>
            <a:off x="226375" y="722175"/>
            <a:ext cx="9810425" cy="6052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aphicFrame>
        <p:nvGraphicFramePr>
          <p:cNvPr id="258" name="Google Shape;258;p7"/>
          <p:cNvGraphicFramePr/>
          <p:nvPr/>
        </p:nvGraphicFramePr>
        <p:xfrm>
          <a:off x="138536" y="721360"/>
          <a:ext cx="11217425" cy="5823100"/>
        </p:xfrm>
        <a:graphic>
          <a:graphicData uri="http://schemas.openxmlformats.org/drawingml/2006/table">
            <a:tbl>
              <a:tblPr firstRow="1" bandRow="1">
                <a:noFill/>
                <a:tableStyleId>{681F6959-0446-420D-AF08-6780770E5728}</a:tableStyleId>
              </a:tblPr>
              <a:tblGrid>
                <a:gridCol w="3739150">
                  <a:extLst>
                    <a:ext uri="{9D8B030D-6E8A-4147-A177-3AD203B41FA5}">
                      <a16:colId xmlns:a16="http://schemas.microsoft.com/office/drawing/2014/main" val="20000"/>
                    </a:ext>
                  </a:extLst>
                </a:gridCol>
                <a:gridCol w="4669975">
                  <a:extLst>
                    <a:ext uri="{9D8B030D-6E8A-4147-A177-3AD203B41FA5}">
                      <a16:colId xmlns:a16="http://schemas.microsoft.com/office/drawing/2014/main" val="20001"/>
                    </a:ext>
                  </a:extLst>
                </a:gridCol>
                <a:gridCol w="2808300">
                  <a:extLst>
                    <a:ext uri="{9D8B030D-6E8A-4147-A177-3AD203B41FA5}">
                      <a16:colId xmlns:a16="http://schemas.microsoft.com/office/drawing/2014/main" val="20002"/>
                    </a:ext>
                  </a:extLst>
                </a:gridCol>
              </a:tblGrid>
              <a:tr h="407775">
                <a:tc>
                  <a:txBody>
                    <a:bodyPr/>
                    <a:lstStyle/>
                    <a:p>
                      <a:pPr marL="0" marR="0" lvl="0" indent="0" algn="l" rtl="0">
                        <a:spcBef>
                          <a:spcPts val="0"/>
                        </a:spcBef>
                        <a:spcAft>
                          <a:spcPts val="0"/>
                        </a:spcAft>
                        <a:buNone/>
                      </a:pPr>
                      <a:r>
                        <a:rPr lang="en-US" sz="1800">
                          <a:latin typeface="Arial"/>
                          <a:ea typeface="Arial"/>
                          <a:cs typeface="Arial"/>
                          <a:sym typeface="Arial"/>
                        </a:rPr>
                        <a:t>Problem</a:t>
                      </a: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Intervention </a:t>
                      </a: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Date of implementation</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1026175">
                <a:tc>
                  <a:txBody>
                    <a:bodyPr/>
                    <a:lstStyle/>
                    <a:p>
                      <a:pPr marL="0" marR="0" lvl="0" indent="0" algn="l" rtl="0">
                        <a:spcBef>
                          <a:spcPts val="0"/>
                        </a:spcBef>
                        <a:spcAft>
                          <a:spcPts val="0"/>
                        </a:spcAft>
                        <a:buNone/>
                      </a:pPr>
                      <a:r>
                        <a:rPr lang="en-US" sz="1800">
                          <a:latin typeface="Arial"/>
                          <a:ea typeface="Arial"/>
                          <a:cs typeface="Arial"/>
                          <a:sym typeface="Arial"/>
                        </a:rPr>
                        <a:t>Limited leadership engagement in the implementation and oversight of surgical antibiotic prophylaxis (SAP).</a:t>
                      </a:r>
                      <a:endParaRPr>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Engage the Chairman Medical Board to acknowledge the issue and lead the Heads of Orthopedics and Otolaryngology in committing to and supporting the SAP improvement plan.</a:t>
                      </a:r>
                      <a:endParaRPr>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3</a:t>
                      </a:r>
                      <a:r>
                        <a:rPr lang="en-US" sz="1800" baseline="30000">
                          <a:latin typeface="Arial"/>
                          <a:ea typeface="Arial"/>
                          <a:cs typeface="Arial"/>
                          <a:sym typeface="Arial"/>
                        </a:rPr>
                        <a:t>rd</a:t>
                      </a:r>
                      <a:r>
                        <a:rPr lang="en-US" sz="1800">
                          <a:latin typeface="Arial"/>
                          <a:ea typeface="Arial"/>
                          <a:cs typeface="Arial"/>
                          <a:sym typeface="Arial"/>
                        </a:rPr>
                        <a:t> April 2025</a:t>
                      </a:r>
                      <a:endParaRPr>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1026175">
                <a:tc>
                  <a:txBody>
                    <a:bodyPr/>
                    <a:lstStyle/>
                    <a:p>
                      <a:pPr marL="0" marR="0" lvl="0" indent="0" algn="l" rtl="0">
                        <a:spcBef>
                          <a:spcPts val="0"/>
                        </a:spcBef>
                        <a:spcAft>
                          <a:spcPts val="0"/>
                        </a:spcAft>
                        <a:buNone/>
                      </a:pPr>
                      <a:r>
                        <a:rPr lang="en-US" sz="1800">
                          <a:latin typeface="Arial"/>
                          <a:ea typeface="Arial"/>
                          <a:cs typeface="Arial"/>
                          <a:sym typeface="Arial"/>
                        </a:rPr>
                        <a:t>Hierarchical structures and communication barriers hinder open dialogue regarding SAP practices. </a:t>
                      </a:r>
                      <a:endParaRPr>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Cultivate a team culture that empowers all members to voice concerns and encourage surgeons to actively engage in interdisciplinary discussions on SAP decision-making. </a:t>
                      </a:r>
                      <a:endParaRPr>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19</a:t>
                      </a:r>
                      <a:r>
                        <a:rPr lang="en-US" sz="1800" baseline="30000">
                          <a:latin typeface="Arial"/>
                          <a:ea typeface="Arial"/>
                          <a:cs typeface="Arial"/>
                          <a:sym typeface="Arial"/>
                        </a:rPr>
                        <a:t>th </a:t>
                      </a:r>
                      <a:r>
                        <a:rPr lang="en-US" sz="1800">
                          <a:latin typeface="Arial"/>
                          <a:ea typeface="Arial"/>
                          <a:cs typeface="Arial"/>
                          <a:sym typeface="Arial"/>
                        </a:rPr>
                        <a:t>May 2025</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1026175">
                <a:tc>
                  <a:txBody>
                    <a:bodyPr/>
                    <a:lstStyle/>
                    <a:p>
                      <a:pPr marL="0" marR="0" lvl="0" indent="0" algn="l" rtl="0">
                        <a:spcBef>
                          <a:spcPts val="0"/>
                        </a:spcBef>
                        <a:spcAft>
                          <a:spcPts val="0"/>
                        </a:spcAft>
                        <a:buNone/>
                      </a:pPr>
                      <a:r>
                        <a:rPr lang="en-US" sz="1800">
                          <a:latin typeface="Arial"/>
                          <a:ea typeface="Arial"/>
                          <a:cs typeface="Arial"/>
                          <a:sym typeface="Arial"/>
                        </a:rPr>
                        <a:t>Misalignment between departmental, NUH, and national SAP guideline. </a:t>
                      </a:r>
                      <a:endParaRPr>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Review and implement a unified SAP guidance document that is consistent with institutional and national guidelines.</a:t>
                      </a:r>
                      <a:endParaRPr>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19</a:t>
                      </a:r>
                      <a:r>
                        <a:rPr lang="en-US" sz="1800" baseline="30000">
                          <a:latin typeface="Arial"/>
                          <a:ea typeface="Arial"/>
                          <a:cs typeface="Arial"/>
                          <a:sym typeface="Arial"/>
                        </a:rPr>
                        <a:t>th</a:t>
                      </a:r>
                      <a:r>
                        <a:rPr lang="en-US" sz="1800">
                          <a:latin typeface="Arial"/>
                          <a:ea typeface="Arial"/>
                          <a:cs typeface="Arial"/>
                          <a:sym typeface="Arial"/>
                        </a:rPr>
                        <a:t> May 2025</a:t>
                      </a:r>
                      <a:endParaRPr>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1026175">
                <a:tc>
                  <a:txBody>
                    <a:bodyPr/>
                    <a:lstStyle/>
                    <a:p>
                      <a:pPr marL="0" marR="0" lvl="0" indent="0" algn="l" rtl="0">
                        <a:spcBef>
                          <a:spcPts val="0"/>
                        </a:spcBef>
                        <a:spcAft>
                          <a:spcPts val="0"/>
                        </a:spcAft>
                        <a:buNone/>
                      </a:pPr>
                      <a:r>
                        <a:rPr lang="en-US" sz="1800">
                          <a:latin typeface="Arial"/>
                          <a:ea typeface="Arial"/>
                          <a:cs typeface="Arial"/>
                          <a:sym typeface="Arial"/>
                        </a:rPr>
                        <a:t>Inadequate awareness and knowledge of appropriate SAP practices. </a:t>
                      </a:r>
                      <a:endParaRPr>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Conduct retrospective data analysis, prepare educational materials, and conduct presentations to relevant stakeholders to strengthen evidence-based knowledge and awareness.</a:t>
                      </a:r>
                      <a:endParaRPr>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800">
                          <a:latin typeface="Arial"/>
                          <a:ea typeface="Arial"/>
                          <a:cs typeface="Arial"/>
                          <a:sym typeface="Arial"/>
                        </a:rPr>
                        <a:t>19</a:t>
                      </a:r>
                      <a:r>
                        <a:rPr lang="en-US" sz="1800" baseline="30000">
                          <a:latin typeface="Arial"/>
                          <a:ea typeface="Arial"/>
                          <a:cs typeface="Arial"/>
                          <a:sym typeface="Arial"/>
                        </a:rPr>
                        <a:t>th</a:t>
                      </a:r>
                      <a:r>
                        <a:rPr lang="en-US" sz="1800">
                          <a:latin typeface="Arial"/>
                          <a:ea typeface="Arial"/>
                          <a:cs typeface="Arial"/>
                          <a:sym typeface="Arial"/>
                        </a:rPr>
                        <a:t> May 2025</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bl>
          </a:graphicData>
        </a:graphic>
      </p:graphicFrame>
      <p:sp>
        <p:nvSpPr>
          <p:cNvPr id="259" name="Google Shape;259;p7"/>
          <p:cNvSpPr txBox="1"/>
          <p:nvPr/>
        </p:nvSpPr>
        <p:spPr>
          <a:xfrm>
            <a:off x="176318" y="63304"/>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dirty="0">
                <a:solidFill>
                  <a:srgbClr val="262626"/>
                </a:solidFill>
                <a:latin typeface="Arial Black"/>
                <a:ea typeface="Arial Black"/>
                <a:cs typeface="Arial Black"/>
                <a:sym typeface="Arial Black"/>
              </a:rPr>
              <a:t>D. Interventions &amp; Action Plan (</a:t>
            </a:r>
            <a:r>
              <a:rPr lang="en-US" sz="2500" b="1" dirty="0">
                <a:solidFill>
                  <a:srgbClr val="0070C0"/>
                </a:solidFill>
                <a:latin typeface="Arial Black"/>
                <a:ea typeface="Arial Black"/>
                <a:cs typeface="Arial Black"/>
                <a:sym typeface="Arial Black"/>
              </a:rPr>
              <a:t>D</a:t>
            </a:r>
            <a:r>
              <a:rPr lang="en-US" sz="2500" b="1" dirty="0">
                <a:solidFill>
                  <a:srgbClr val="262626"/>
                </a:solidFill>
                <a:latin typeface="Arial Black"/>
                <a:ea typeface="Arial Black"/>
                <a:cs typeface="Arial Black"/>
                <a:sym typeface="Arial Black"/>
              </a:rPr>
              <a:t>o)</a:t>
            </a:r>
            <a:endParaRPr sz="2500" b="0" i="0" u="none" strike="noStrike" cap="none" dirty="0">
              <a:solidFill>
                <a:srgbClr val="262626"/>
              </a:solidFill>
              <a:latin typeface="Arial"/>
              <a:ea typeface="Arial"/>
              <a:cs typeface="Arial"/>
              <a:sym typeface="Arial"/>
            </a:endParaRPr>
          </a:p>
        </p:txBody>
      </p:sp>
      <p:cxnSp>
        <p:nvCxnSpPr>
          <p:cNvPr id="260" name="Google Shape;260;p7"/>
          <p:cNvCxnSpPr/>
          <p:nvPr/>
        </p:nvCxnSpPr>
        <p:spPr>
          <a:xfrm>
            <a:off x="226363" y="588000"/>
            <a:ext cx="10025400" cy="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cxnSp>
        <p:nvCxnSpPr>
          <p:cNvPr id="265" name="Google Shape;265;p8"/>
          <p:cNvCxnSpPr/>
          <p:nvPr/>
        </p:nvCxnSpPr>
        <p:spPr>
          <a:xfrm rot="10800000">
            <a:off x="5868865" y="1195520"/>
            <a:ext cx="0" cy="5185954"/>
          </a:xfrm>
          <a:prstGeom prst="straightConnector1">
            <a:avLst/>
          </a:prstGeom>
          <a:noFill/>
          <a:ln w="12700" cap="rnd" cmpd="sng">
            <a:solidFill>
              <a:srgbClr val="BFBFBF"/>
            </a:solidFill>
            <a:prstDash val="solid"/>
            <a:round/>
            <a:headEnd type="none" w="sm" len="sm"/>
            <a:tailEnd type="none" w="sm" len="sm"/>
          </a:ln>
        </p:spPr>
      </p:cxnSp>
      <p:cxnSp>
        <p:nvCxnSpPr>
          <p:cNvPr id="266" name="Google Shape;266;p8"/>
          <p:cNvCxnSpPr/>
          <p:nvPr/>
        </p:nvCxnSpPr>
        <p:spPr>
          <a:xfrm rot="10800000">
            <a:off x="608742" y="3807823"/>
            <a:ext cx="10951887" cy="0"/>
          </a:xfrm>
          <a:prstGeom prst="straightConnector1">
            <a:avLst/>
          </a:prstGeom>
          <a:noFill/>
          <a:ln w="12700" cap="rnd" cmpd="sng">
            <a:solidFill>
              <a:srgbClr val="BFBFBF"/>
            </a:solidFill>
            <a:prstDash val="solid"/>
            <a:round/>
            <a:headEnd type="none" w="sm" len="sm"/>
            <a:tailEnd type="none" w="sm" len="sm"/>
          </a:ln>
        </p:spPr>
      </p:cxnSp>
      <p:grpSp>
        <p:nvGrpSpPr>
          <p:cNvPr id="267" name="Google Shape;267;p8"/>
          <p:cNvGrpSpPr/>
          <p:nvPr/>
        </p:nvGrpSpPr>
        <p:grpSpPr>
          <a:xfrm>
            <a:off x="3574132" y="1512297"/>
            <a:ext cx="4581525" cy="4591051"/>
            <a:chOff x="3306763" y="1503363"/>
            <a:chExt cx="4581525" cy="4591051"/>
          </a:xfrm>
        </p:grpSpPr>
        <p:sp>
          <p:nvSpPr>
            <p:cNvPr id="268" name="Google Shape;268;p8"/>
            <p:cNvSpPr/>
            <p:nvPr/>
          </p:nvSpPr>
          <p:spPr>
            <a:xfrm>
              <a:off x="5640388" y="1998663"/>
              <a:ext cx="2247900" cy="1506538"/>
            </a:xfrm>
            <a:custGeom>
              <a:avLst/>
              <a:gdLst/>
              <a:ahLst/>
              <a:cxnLst/>
              <a:rect l="l" t="t" r="r" b="b"/>
              <a:pathLst>
                <a:path w="885" h="593" extrusionOk="0">
                  <a:moveTo>
                    <a:pt x="840" y="479"/>
                  </a:moveTo>
                  <a:cubicBezTo>
                    <a:pt x="696" y="187"/>
                    <a:pt x="381" y="0"/>
                    <a:pt x="38" y="37"/>
                  </a:cubicBezTo>
                  <a:cubicBezTo>
                    <a:pt x="25" y="38"/>
                    <a:pt x="13" y="40"/>
                    <a:pt x="0" y="42"/>
                  </a:cubicBezTo>
                  <a:cubicBezTo>
                    <a:pt x="315" y="24"/>
                    <a:pt x="599" y="211"/>
                    <a:pt x="713" y="493"/>
                  </a:cubicBezTo>
                  <a:cubicBezTo>
                    <a:pt x="671" y="497"/>
                    <a:pt x="671" y="497"/>
                    <a:pt x="671" y="497"/>
                  </a:cubicBezTo>
                  <a:cubicBezTo>
                    <a:pt x="733" y="548"/>
                    <a:pt x="733" y="548"/>
                    <a:pt x="733" y="548"/>
                  </a:cubicBezTo>
                  <a:cubicBezTo>
                    <a:pt x="789" y="593"/>
                    <a:pt x="789" y="593"/>
                    <a:pt x="789" y="593"/>
                  </a:cubicBezTo>
                  <a:cubicBezTo>
                    <a:pt x="855" y="512"/>
                    <a:pt x="855" y="512"/>
                    <a:pt x="855" y="512"/>
                  </a:cubicBezTo>
                  <a:cubicBezTo>
                    <a:pt x="885" y="474"/>
                    <a:pt x="885" y="474"/>
                    <a:pt x="885" y="474"/>
                  </a:cubicBezTo>
                  <a:lnTo>
                    <a:pt x="840" y="479"/>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269" name="Google Shape;269;p8"/>
            <p:cNvSpPr/>
            <p:nvPr/>
          </p:nvSpPr>
          <p:spPr>
            <a:xfrm>
              <a:off x="5884863" y="3854451"/>
              <a:ext cx="1514475" cy="2239963"/>
            </a:xfrm>
            <a:custGeom>
              <a:avLst/>
              <a:gdLst/>
              <a:ahLst/>
              <a:cxnLst/>
              <a:rect l="l" t="t" r="r" b="b"/>
              <a:pathLst>
                <a:path w="596" h="882" extrusionOk="0">
                  <a:moveTo>
                    <a:pt x="114" y="837"/>
                  </a:moveTo>
                  <a:cubicBezTo>
                    <a:pt x="408" y="695"/>
                    <a:pt x="596" y="380"/>
                    <a:pt x="562" y="37"/>
                  </a:cubicBezTo>
                  <a:cubicBezTo>
                    <a:pt x="560" y="24"/>
                    <a:pt x="559" y="12"/>
                    <a:pt x="557" y="0"/>
                  </a:cubicBezTo>
                  <a:cubicBezTo>
                    <a:pt x="573" y="315"/>
                    <a:pt x="384" y="597"/>
                    <a:pt x="101" y="709"/>
                  </a:cubicBezTo>
                  <a:cubicBezTo>
                    <a:pt x="97" y="667"/>
                    <a:pt x="97" y="667"/>
                    <a:pt x="97" y="667"/>
                  </a:cubicBezTo>
                  <a:cubicBezTo>
                    <a:pt x="46" y="729"/>
                    <a:pt x="46" y="729"/>
                    <a:pt x="46" y="729"/>
                  </a:cubicBezTo>
                  <a:cubicBezTo>
                    <a:pt x="0" y="785"/>
                    <a:pt x="0" y="785"/>
                    <a:pt x="0" y="785"/>
                  </a:cubicBezTo>
                  <a:cubicBezTo>
                    <a:pt x="82" y="851"/>
                    <a:pt x="82" y="851"/>
                    <a:pt x="82" y="851"/>
                  </a:cubicBezTo>
                  <a:cubicBezTo>
                    <a:pt x="119" y="882"/>
                    <a:pt x="119" y="882"/>
                    <a:pt x="119" y="882"/>
                  </a:cubicBezTo>
                  <a:lnTo>
                    <a:pt x="114" y="837"/>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270" name="Google Shape;270;p8"/>
            <p:cNvSpPr/>
            <p:nvPr/>
          </p:nvSpPr>
          <p:spPr>
            <a:xfrm>
              <a:off x="3306763" y="4073526"/>
              <a:ext cx="2232025" cy="1519238"/>
            </a:xfrm>
            <a:custGeom>
              <a:avLst/>
              <a:gdLst/>
              <a:ahLst/>
              <a:cxnLst/>
              <a:rect l="l" t="t" r="r" b="b"/>
              <a:pathLst>
                <a:path w="879" h="598" extrusionOk="0">
                  <a:moveTo>
                    <a:pt x="45" y="113"/>
                  </a:moveTo>
                  <a:cubicBezTo>
                    <a:pt x="185" y="408"/>
                    <a:pt x="498" y="598"/>
                    <a:pt x="842" y="566"/>
                  </a:cubicBezTo>
                  <a:cubicBezTo>
                    <a:pt x="854" y="565"/>
                    <a:pt x="867" y="563"/>
                    <a:pt x="879" y="562"/>
                  </a:cubicBezTo>
                  <a:cubicBezTo>
                    <a:pt x="564" y="575"/>
                    <a:pt x="283" y="384"/>
                    <a:pt x="172" y="101"/>
                  </a:cubicBezTo>
                  <a:cubicBezTo>
                    <a:pt x="215" y="97"/>
                    <a:pt x="215" y="97"/>
                    <a:pt x="215" y="97"/>
                  </a:cubicBezTo>
                  <a:cubicBezTo>
                    <a:pt x="153" y="46"/>
                    <a:pt x="153" y="46"/>
                    <a:pt x="153" y="46"/>
                  </a:cubicBezTo>
                  <a:cubicBezTo>
                    <a:pt x="97" y="0"/>
                    <a:pt x="97" y="0"/>
                    <a:pt x="97" y="0"/>
                  </a:cubicBezTo>
                  <a:cubicBezTo>
                    <a:pt x="30" y="80"/>
                    <a:pt x="30" y="80"/>
                    <a:pt x="30" y="80"/>
                  </a:cubicBezTo>
                  <a:cubicBezTo>
                    <a:pt x="0" y="117"/>
                    <a:pt x="0" y="117"/>
                    <a:pt x="0" y="117"/>
                  </a:cubicBezTo>
                  <a:lnTo>
                    <a:pt x="45" y="113"/>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271" name="Google Shape;271;p8"/>
            <p:cNvSpPr/>
            <p:nvPr/>
          </p:nvSpPr>
          <p:spPr>
            <a:xfrm>
              <a:off x="3819526" y="1503363"/>
              <a:ext cx="1527175" cy="2224088"/>
            </a:xfrm>
            <a:custGeom>
              <a:avLst/>
              <a:gdLst/>
              <a:ahLst/>
              <a:cxnLst/>
              <a:rect l="l" t="t" r="r" b="b"/>
              <a:pathLst>
                <a:path w="601" h="876" extrusionOk="0">
                  <a:moveTo>
                    <a:pt x="488" y="45"/>
                  </a:moveTo>
                  <a:cubicBezTo>
                    <a:pt x="192" y="183"/>
                    <a:pt x="0" y="495"/>
                    <a:pt x="29" y="839"/>
                  </a:cubicBezTo>
                  <a:cubicBezTo>
                    <a:pt x="31" y="851"/>
                    <a:pt x="32" y="864"/>
                    <a:pt x="34" y="876"/>
                  </a:cubicBezTo>
                  <a:cubicBezTo>
                    <a:pt x="22" y="561"/>
                    <a:pt x="215" y="281"/>
                    <a:pt x="499" y="172"/>
                  </a:cubicBezTo>
                  <a:cubicBezTo>
                    <a:pt x="502" y="215"/>
                    <a:pt x="502" y="215"/>
                    <a:pt x="502" y="215"/>
                  </a:cubicBezTo>
                  <a:cubicBezTo>
                    <a:pt x="554" y="154"/>
                    <a:pt x="554" y="154"/>
                    <a:pt x="554" y="154"/>
                  </a:cubicBezTo>
                  <a:cubicBezTo>
                    <a:pt x="601" y="98"/>
                    <a:pt x="601" y="98"/>
                    <a:pt x="601" y="98"/>
                  </a:cubicBezTo>
                  <a:cubicBezTo>
                    <a:pt x="520" y="31"/>
                    <a:pt x="520" y="31"/>
                    <a:pt x="520" y="31"/>
                  </a:cubicBezTo>
                  <a:cubicBezTo>
                    <a:pt x="484" y="0"/>
                    <a:pt x="484" y="0"/>
                    <a:pt x="484" y="0"/>
                  </a:cubicBezTo>
                  <a:lnTo>
                    <a:pt x="488" y="45"/>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nvGrpSpPr>
            <p:cNvPr id="272" name="Google Shape;272;p8"/>
            <p:cNvGrpSpPr/>
            <p:nvPr/>
          </p:nvGrpSpPr>
          <p:grpSpPr>
            <a:xfrm>
              <a:off x="3813631" y="2014992"/>
              <a:ext cx="3574140" cy="3575730"/>
              <a:chOff x="-760413" y="2000250"/>
              <a:chExt cx="3567114" cy="3568700"/>
            </a:xfrm>
          </p:grpSpPr>
          <p:sp>
            <p:nvSpPr>
              <p:cNvPr id="273" name="Google Shape;273;p8"/>
              <p:cNvSpPr/>
              <p:nvPr/>
            </p:nvSpPr>
            <p:spPr>
              <a:xfrm>
                <a:off x="-760413" y="2000250"/>
                <a:ext cx="1784350" cy="1784350"/>
              </a:xfrm>
              <a:custGeom>
                <a:avLst/>
                <a:gdLst/>
                <a:ahLst/>
                <a:cxnLst/>
                <a:rect l="l" t="t" r="r" b="b"/>
                <a:pathLst>
                  <a:path w="856" h="856" extrusionOk="0">
                    <a:moveTo>
                      <a:pt x="856" y="0"/>
                    </a:moveTo>
                    <a:cubicBezTo>
                      <a:pt x="383" y="0"/>
                      <a:pt x="0" y="383"/>
                      <a:pt x="0" y="856"/>
                    </a:cubicBezTo>
                    <a:cubicBezTo>
                      <a:pt x="856" y="856"/>
                      <a:pt x="856" y="856"/>
                      <a:pt x="856" y="856"/>
                    </a:cubicBezTo>
                    <a:lnTo>
                      <a:pt x="856"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274" name="Google Shape;274;p8"/>
              <p:cNvSpPr/>
              <p:nvPr/>
            </p:nvSpPr>
            <p:spPr>
              <a:xfrm>
                <a:off x="-760413" y="3784600"/>
                <a:ext cx="1784350" cy="1784350"/>
              </a:xfrm>
              <a:custGeom>
                <a:avLst/>
                <a:gdLst/>
                <a:ahLst/>
                <a:cxnLst/>
                <a:rect l="l" t="t" r="r" b="b"/>
                <a:pathLst>
                  <a:path w="856" h="856" extrusionOk="0">
                    <a:moveTo>
                      <a:pt x="0" y="0"/>
                    </a:moveTo>
                    <a:cubicBezTo>
                      <a:pt x="0" y="472"/>
                      <a:pt x="383" y="856"/>
                      <a:pt x="856" y="856"/>
                    </a:cubicBezTo>
                    <a:cubicBezTo>
                      <a:pt x="856" y="0"/>
                      <a:pt x="856" y="0"/>
                      <a:pt x="856" y="0"/>
                    </a:cubicBezTo>
                    <a:lnTo>
                      <a:pt x="0"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275" name="Google Shape;275;p8"/>
              <p:cNvSpPr/>
              <p:nvPr/>
            </p:nvSpPr>
            <p:spPr>
              <a:xfrm>
                <a:off x="1023938" y="2000250"/>
                <a:ext cx="1782763" cy="1784350"/>
              </a:xfrm>
              <a:custGeom>
                <a:avLst/>
                <a:gdLst/>
                <a:ahLst/>
                <a:cxnLst/>
                <a:rect l="l" t="t" r="r" b="b"/>
                <a:pathLst>
                  <a:path w="856" h="856" extrusionOk="0">
                    <a:moveTo>
                      <a:pt x="0" y="0"/>
                    </a:moveTo>
                    <a:cubicBezTo>
                      <a:pt x="0" y="856"/>
                      <a:pt x="0" y="856"/>
                      <a:pt x="0" y="856"/>
                    </a:cubicBezTo>
                    <a:cubicBezTo>
                      <a:pt x="856" y="856"/>
                      <a:pt x="856" y="856"/>
                      <a:pt x="856" y="856"/>
                    </a:cubicBezTo>
                    <a:cubicBezTo>
                      <a:pt x="856" y="383"/>
                      <a:pt x="472" y="0"/>
                      <a:pt x="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276" name="Google Shape;276;p8"/>
              <p:cNvSpPr/>
              <p:nvPr/>
            </p:nvSpPr>
            <p:spPr>
              <a:xfrm>
                <a:off x="1023938" y="3784600"/>
                <a:ext cx="1782763" cy="1784350"/>
              </a:xfrm>
              <a:custGeom>
                <a:avLst/>
                <a:gdLst/>
                <a:ahLst/>
                <a:cxnLst/>
                <a:rect l="l" t="t" r="r" b="b"/>
                <a:pathLst>
                  <a:path w="856" h="856" extrusionOk="0">
                    <a:moveTo>
                      <a:pt x="0" y="856"/>
                    </a:moveTo>
                    <a:cubicBezTo>
                      <a:pt x="472" y="856"/>
                      <a:pt x="856" y="472"/>
                      <a:pt x="856" y="0"/>
                    </a:cubicBezTo>
                    <a:cubicBezTo>
                      <a:pt x="0" y="0"/>
                      <a:pt x="0" y="0"/>
                      <a:pt x="0" y="0"/>
                    </a:cubicBezTo>
                    <a:lnTo>
                      <a:pt x="0" y="8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Quattrocento Sans"/>
                  <a:ea typeface="Quattrocento Sans"/>
                  <a:cs typeface="Quattrocento Sans"/>
                  <a:sym typeface="Quattrocento Sans"/>
                </a:endParaRPr>
              </a:p>
            </p:txBody>
          </p:sp>
        </p:grpSp>
        <p:sp>
          <p:nvSpPr>
            <p:cNvPr id="277" name="Google Shape;277;p8"/>
            <p:cNvSpPr txBox="1"/>
            <p:nvPr/>
          </p:nvSpPr>
          <p:spPr>
            <a:xfrm>
              <a:off x="4299344" y="2907178"/>
              <a:ext cx="7649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Plan</a:t>
              </a:r>
              <a:endParaRPr sz="2400">
                <a:solidFill>
                  <a:schemeClr val="lt1"/>
                </a:solidFill>
                <a:latin typeface="Quattrocento Sans"/>
                <a:ea typeface="Quattrocento Sans"/>
                <a:cs typeface="Quattrocento Sans"/>
                <a:sym typeface="Quattrocento Sans"/>
              </a:endParaRPr>
            </a:p>
          </p:txBody>
        </p:sp>
        <p:sp>
          <p:nvSpPr>
            <p:cNvPr id="278" name="Google Shape;278;p8"/>
            <p:cNvSpPr txBox="1"/>
            <p:nvPr/>
          </p:nvSpPr>
          <p:spPr>
            <a:xfrm>
              <a:off x="6051200" y="2907178"/>
              <a:ext cx="58221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Do</a:t>
              </a:r>
              <a:endParaRPr sz="2400">
                <a:solidFill>
                  <a:schemeClr val="lt1"/>
                </a:solidFill>
                <a:latin typeface="Quattrocento Sans"/>
                <a:ea typeface="Quattrocento Sans"/>
                <a:cs typeface="Quattrocento Sans"/>
                <a:sym typeface="Quattrocento Sans"/>
              </a:endParaRPr>
            </a:p>
          </p:txBody>
        </p:sp>
        <p:sp>
          <p:nvSpPr>
            <p:cNvPr id="279" name="Google Shape;279;p8"/>
            <p:cNvSpPr txBox="1"/>
            <p:nvPr/>
          </p:nvSpPr>
          <p:spPr>
            <a:xfrm>
              <a:off x="4413253" y="4335487"/>
              <a:ext cx="6303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Act</a:t>
              </a:r>
              <a:endParaRPr sz="2400">
                <a:solidFill>
                  <a:schemeClr val="lt1"/>
                </a:solidFill>
                <a:latin typeface="Quattrocento Sans"/>
                <a:ea typeface="Quattrocento Sans"/>
                <a:cs typeface="Quattrocento Sans"/>
                <a:sym typeface="Quattrocento Sans"/>
              </a:endParaRPr>
            </a:p>
          </p:txBody>
        </p:sp>
        <p:sp>
          <p:nvSpPr>
            <p:cNvPr id="280" name="Google Shape;280;p8"/>
            <p:cNvSpPr txBox="1"/>
            <p:nvPr/>
          </p:nvSpPr>
          <p:spPr>
            <a:xfrm>
              <a:off x="5785907" y="4335491"/>
              <a:ext cx="13965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Check</a:t>
              </a:r>
              <a:endParaRPr sz="2400">
                <a:solidFill>
                  <a:schemeClr val="lt1"/>
                </a:solidFill>
                <a:latin typeface="Quattrocento Sans"/>
                <a:ea typeface="Quattrocento Sans"/>
                <a:cs typeface="Quattrocento Sans"/>
                <a:sym typeface="Quattrocento Sans"/>
              </a:endParaRPr>
            </a:p>
          </p:txBody>
        </p:sp>
      </p:grpSp>
      <p:sp>
        <p:nvSpPr>
          <p:cNvPr id="281" name="Google Shape;281;p8"/>
          <p:cNvSpPr txBox="1"/>
          <p:nvPr/>
        </p:nvSpPr>
        <p:spPr>
          <a:xfrm>
            <a:off x="7760825" y="970901"/>
            <a:ext cx="4171500" cy="27090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600"/>
              <a:buAutoNum type="arabicPeriod"/>
            </a:pPr>
            <a:r>
              <a:rPr lang="en-US" sz="1600">
                <a:solidFill>
                  <a:schemeClr val="dk1"/>
                </a:solidFill>
              </a:rPr>
              <a:t>Present point prevalence survey data and proposed intervention plan to the Chairman Medical Board.</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Engage ASP team and pharmacists to analyze SAP practices.</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Provide department-specific charts monthly.</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The Chairman Medical Board will support the Heads of orthopaedics and otolaryngology departments to review their departmental guidelines.</a:t>
            </a:r>
            <a:endParaRPr>
              <a:solidFill>
                <a:schemeClr val="dk1"/>
              </a:solidFill>
            </a:endParaRPr>
          </a:p>
        </p:txBody>
      </p:sp>
      <p:sp>
        <p:nvSpPr>
          <p:cNvPr id="282" name="Google Shape;282;p8"/>
          <p:cNvSpPr txBox="1"/>
          <p:nvPr/>
        </p:nvSpPr>
        <p:spPr>
          <a:xfrm>
            <a:off x="608741" y="970911"/>
            <a:ext cx="3592200" cy="29553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600"/>
              <a:buAutoNum type="arabicPeriod"/>
            </a:pPr>
            <a:r>
              <a:rPr lang="en-US" sz="1600">
                <a:solidFill>
                  <a:schemeClr val="dk1"/>
                </a:solidFill>
              </a:rPr>
              <a:t>Review and present current SAP practice data.</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Engage key stakeholders (Chairman Medical Board, surgeons, ASP consultants, and pharmacists).</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Provide monthly feedback to orthopaedics and otolaryngology departments.</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Prompt departmental guideline review and updates.</a:t>
            </a:r>
            <a:endParaRPr>
              <a:solidFill>
                <a:schemeClr val="dk1"/>
              </a:solidFill>
            </a:endParaRPr>
          </a:p>
          <a:p>
            <a:pPr marL="342900" marR="0" lvl="0" indent="-241300" algn="l" rtl="0">
              <a:spcBef>
                <a:spcPts val="0"/>
              </a:spcBef>
              <a:spcAft>
                <a:spcPts val="0"/>
              </a:spcAft>
              <a:buClr>
                <a:schemeClr val="dk1"/>
              </a:buClr>
              <a:buSzPts val="1600"/>
              <a:buFont typeface="Quattrocento Sans"/>
              <a:buNone/>
            </a:pPr>
            <a:endParaRPr sz="1600">
              <a:solidFill>
                <a:schemeClr val="dk1"/>
              </a:solidFill>
            </a:endParaRPr>
          </a:p>
        </p:txBody>
      </p:sp>
      <p:sp>
        <p:nvSpPr>
          <p:cNvPr id="283" name="Google Shape;283;p8"/>
          <p:cNvSpPr txBox="1"/>
          <p:nvPr/>
        </p:nvSpPr>
        <p:spPr>
          <a:xfrm>
            <a:off x="7760819" y="4283709"/>
            <a:ext cx="3950100" cy="19701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600"/>
              <a:buAutoNum type="arabicPeriod"/>
            </a:pPr>
            <a:r>
              <a:rPr lang="en-US" sz="1600">
                <a:solidFill>
                  <a:schemeClr val="dk1"/>
                </a:solidFill>
              </a:rPr>
              <a:t>Document leadership support and departmental response.</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Track progress against agreed timelines. </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Evaluate changes in commitment.</a:t>
            </a:r>
            <a:endParaRPr>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Monitor whether revised guidelines are submitted and align with NUH and National guidelines.</a:t>
            </a:r>
            <a:endParaRPr>
              <a:solidFill>
                <a:schemeClr val="dk1"/>
              </a:solidFill>
            </a:endParaRPr>
          </a:p>
        </p:txBody>
      </p:sp>
      <p:sp>
        <p:nvSpPr>
          <p:cNvPr id="284" name="Google Shape;284;p8"/>
          <p:cNvSpPr txBox="1"/>
          <p:nvPr/>
        </p:nvSpPr>
        <p:spPr>
          <a:xfrm>
            <a:off x="608748" y="4283700"/>
            <a:ext cx="2965500" cy="1939500"/>
          </a:xfrm>
          <a:prstGeom prst="rect">
            <a:avLst/>
          </a:prstGeom>
          <a:noFill/>
          <a:ln>
            <a:noFill/>
          </a:ln>
        </p:spPr>
        <p:txBody>
          <a:bodyPr spcFirstLastPara="1" wrap="square" lIns="0" tIns="0" rIns="0" bIns="0" anchor="ctr" anchorCtr="0">
            <a:spAutoFit/>
          </a:bodyPr>
          <a:lstStyle/>
          <a:p>
            <a:pPr marL="342900" marR="0" lvl="0" indent="-342900" algn="l" rtl="0">
              <a:spcBef>
                <a:spcPts val="0"/>
              </a:spcBef>
              <a:spcAft>
                <a:spcPts val="0"/>
              </a:spcAft>
              <a:buClr>
                <a:schemeClr val="dk1"/>
              </a:buClr>
              <a:buSzPts val="1600"/>
              <a:buAutoNum type="arabicPeriod"/>
            </a:pPr>
            <a:r>
              <a:rPr lang="en-US" sz="1600">
                <a:solidFill>
                  <a:schemeClr val="dk1"/>
                </a:solidFill>
              </a:rPr>
              <a:t>Revised guidelines and audit </a:t>
            </a:r>
            <a:br>
              <a:rPr lang="en-US" sz="1600">
                <a:solidFill>
                  <a:schemeClr val="dk1"/>
                </a:solidFill>
              </a:rPr>
            </a:br>
            <a:r>
              <a:rPr lang="en-US" sz="1600">
                <a:solidFill>
                  <a:schemeClr val="dk1"/>
                </a:solidFill>
              </a:rPr>
              <a:t>antibiotic prescribing practice based on revised guide.</a:t>
            </a:r>
            <a:endParaRPr sz="1600">
              <a:solidFill>
                <a:schemeClr val="dk1"/>
              </a:solidFill>
            </a:endParaRPr>
          </a:p>
          <a:p>
            <a:pPr marL="342900" marR="0" lvl="0" indent="-342900" algn="l" rtl="0">
              <a:spcBef>
                <a:spcPts val="0"/>
              </a:spcBef>
              <a:spcAft>
                <a:spcPts val="0"/>
              </a:spcAft>
              <a:buClr>
                <a:schemeClr val="dk1"/>
              </a:buClr>
              <a:buSzPts val="1600"/>
              <a:buAutoNum type="arabicPeriod"/>
            </a:pPr>
            <a:r>
              <a:rPr lang="en-US" sz="1600">
                <a:solidFill>
                  <a:schemeClr val="dk1"/>
                </a:solidFill>
              </a:rPr>
              <a:t>Prospective evaluation and feedback to align with local consensus.</a:t>
            </a:r>
            <a:endParaRPr sz="1600">
              <a:solidFill>
                <a:schemeClr val="dk1"/>
              </a:solidFill>
            </a:endParaRPr>
          </a:p>
          <a:p>
            <a:pPr marL="457200" marR="0" lvl="0" indent="0" algn="l" rtl="0">
              <a:spcBef>
                <a:spcPts val="0"/>
              </a:spcBef>
              <a:spcAft>
                <a:spcPts val="0"/>
              </a:spcAft>
              <a:buNone/>
            </a:pPr>
            <a:endParaRPr>
              <a:solidFill>
                <a:schemeClr val="dk1"/>
              </a:solidFill>
            </a:endParaRPr>
          </a:p>
          <a:p>
            <a:pPr marL="342900" marR="0" lvl="0" indent="-241300" algn="l" rtl="0">
              <a:spcBef>
                <a:spcPts val="0"/>
              </a:spcBef>
              <a:spcAft>
                <a:spcPts val="0"/>
              </a:spcAft>
              <a:buClr>
                <a:schemeClr val="dk1"/>
              </a:buClr>
              <a:buSzPts val="1600"/>
              <a:buFont typeface="Quattrocento Sans"/>
              <a:buNone/>
            </a:pPr>
            <a:endParaRPr sz="1600">
              <a:solidFill>
                <a:schemeClr val="dk1"/>
              </a:solidFill>
            </a:endParaRPr>
          </a:p>
        </p:txBody>
      </p:sp>
      <p:sp>
        <p:nvSpPr>
          <p:cNvPr id="285" name="Google Shape;285;p8"/>
          <p:cNvSpPr txBox="1"/>
          <p:nvPr/>
        </p:nvSpPr>
        <p:spPr>
          <a:xfrm>
            <a:off x="212580" y="136423"/>
            <a:ext cx="118362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500" b="1">
                <a:solidFill>
                  <a:srgbClr val="262626"/>
                </a:solidFill>
                <a:latin typeface="Arial Black"/>
                <a:ea typeface="Arial Black"/>
                <a:cs typeface="Arial Black"/>
                <a:sym typeface="Arial Black"/>
              </a:rPr>
              <a:t>PDCA 1: Promoting leadership in SAP</a:t>
            </a:r>
            <a:endParaRPr sz="2500" b="0" i="0" u="none" strike="noStrike" cap="none">
              <a:solidFill>
                <a:srgbClr val="262626"/>
              </a:solidFill>
              <a:latin typeface="Arial"/>
              <a:ea typeface="Arial"/>
              <a:cs typeface="Arial"/>
              <a:sym typeface="Arial"/>
            </a:endParaRPr>
          </a:p>
        </p:txBody>
      </p:sp>
      <p:cxnSp>
        <p:nvCxnSpPr>
          <p:cNvPr id="286" name="Google Shape;286;p8"/>
          <p:cNvCxnSpPr/>
          <p:nvPr/>
        </p:nvCxnSpPr>
        <p:spPr>
          <a:xfrm>
            <a:off x="226363" y="647531"/>
            <a:ext cx="10025400" cy="0"/>
          </a:xfrm>
          <a:prstGeom prst="straightConnector1">
            <a:avLst/>
          </a:prstGeom>
          <a:noFill/>
          <a:ln w="19050" cap="flat" cmpd="sng">
            <a:solidFill>
              <a:srgbClr val="262626"/>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Custom 739">
      <a:dk1>
        <a:srgbClr val="000000"/>
      </a:dk1>
      <a:lt1>
        <a:srgbClr val="FFFFFF"/>
      </a:lt1>
      <a:dk2>
        <a:srgbClr val="1F497D"/>
      </a:dk2>
      <a:lt2>
        <a:srgbClr val="EEECE1"/>
      </a:lt2>
      <a:accent1>
        <a:srgbClr val="360568"/>
      </a:accent1>
      <a:accent2>
        <a:srgbClr val="5B2A86"/>
      </a:accent2>
      <a:accent3>
        <a:srgbClr val="7785AC"/>
      </a:accent3>
      <a:accent4>
        <a:srgbClr val="9AC6C5"/>
      </a:accent4>
      <a:accent5>
        <a:srgbClr val="A5E6BA"/>
      </a:accent5>
      <a:accent6>
        <a:srgbClr val="A5A5A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D9EC032407D747A0CCCE08536E2C40" ma:contentTypeVersion="16" ma:contentTypeDescription="Create a new document." ma:contentTypeScope="" ma:versionID="f93a43adddd53eb707f1f27d3b656bed">
  <xsd:schema xmlns:xsd="http://www.w3.org/2001/XMLSchema" xmlns:xs="http://www.w3.org/2001/XMLSchema" xmlns:p="http://schemas.microsoft.com/office/2006/metadata/properties" xmlns:ns2="b640db37-6f70-4f55-97a3-afbfef871668" xmlns:ns3="8fa29a4f-5ff9-4307-95c8-345f7a0c22a6" targetNamespace="http://schemas.microsoft.com/office/2006/metadata/properties" ma:root="true" ma:fieldsID="1bbc1c2ffdf4a50098feed94a94d8ef6" ns2:_="" ns3:_="">
    <xsd:import namespace="b640db37-6f70-4f55-97a3-afbfef871668"/>
    <xsd:import namespace="8fa29a4f-5ff9-4307-95c8-345f7a0c22a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Nurliza" minOccurs="0"/>
                <xsd:element ref="ns2:lcf76f155ced4ddcb4097134ff3c332f" minOccurs="0"/>
                <xsd:element ref="ns3:TaxCatchAll" minOccurs="0"/>
                <xsd:element ref="ns2:MediaServiceOCR"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40db37-6f70-4f55-97a3-afbfef8716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Nurliza" ma:index="16" nillable="true" ma:displayName="Owner" ma:format="Dropdown" ma:list="UserInfo" ma:SharePointGroup="0" ma:internalName="Nurliz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bfb6660-b9af-4ec2-a833-14c7ed8b7103"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a29a4f-5ff9-4307-95c8-345f7a0c22a6"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696f3f65-d232-4738-b6e8-224c02de2a4b}" ma:internalName="TaxCatchAll" ma:showField="CatchAllData" ma:web="8fa29a4f-5ff9-4307-95c8-345f7a0c22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urliza xmlns="b640db37-6f70-4f55-97a3-afbfef871668">
      <UserInfo>
        <DisplayName/>
        <AccountId xsi:nil="true"/>
        <AccountType/>
      </UserInfo>
    </Nurliza>
    <TaxCatchAll xmlns="8fa29a4f-5ff9-4307-95c8-345f7a0c22a6" xsi:nil="true"/>
    <lcf76f155ced4ddcb4097134ff3c332f xmlns="b640db37-6f70-4f55-97a3-afbfef87166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DFF811F-0A65-4587-9C13-5BA6FF1815B3}"/>
</file>

<file path=customXml/itemProps2.xml><?xml version="1.0" encoding="utf-8"?>
<ds:datastoreItem xmlns:ds="http://schemas.openxmlformats.org/officeDocument/2006/customXml" ds:itemID="{3A5677B9-9DE6-4014-9166-B619AC9FC01A}"/>
</file>

<file path=customXml/itemProps3.xml><?xml version="1.0" encoding="utf-8"?>
<ds:datastoreItem xmlns:ds="http://schemas.openxmlformats.org/officeDocument/2006/customXml" ds:itemID="{83616FF2-F4AD-4ABA-AEBC-8C1C4B04DA4D}"/>
</file>

<file path=docProps/app.xml><?xml version="1.0" encoding="utf-8"?>
<Properties xmlns="http://schemas.openxmlformats.org/officeDocument/2006/extended-properties" xmlns:vt="http://schemas.openxmlformats.org/officeDocument/2006/docPropsVTypes">
  <TotalTime>2</TotalTime>
  <Words>3343</Words>
  <Application>Microsoft Office PowerPoint</Application>
  <PresentationFormat>Custom</PresentationFormat>
  <Paragraphs>446</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 Black</vt:lpstr>
      <vt:lpstr>Roboto</vt:lpstr>
      <vt:lpstr>Quattrocento Sans</vt:lpstr>
      <vt:lpstr>Arial</vt:lpstr>
      <vt:lpstr>Calibri</vt:lpstr>
      <vt:lpstr>Arial Narrow</vt:lpstr>
      <vt:lpstr>Office Theme</vt:lpstr>
      <vt:lpstr>PowerPoint Presentation</vt:lpstr>
      <vt:lpstr>PowerPoint Presentation</vt:lpstr>
      <vt:lpstr>Aim statement </vt:lpstr>
      <vt:lpstr>PowerPoint Presentation</vt:lpstr>
      <vt:lpstr>PowerPoint Presentation</vt:lpstr>
      <vt:lpstr>Factors influencing antibiotic prescribing behavior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duration of prophylactic antibiotics prescribed for orthopaedic and otolaryngology surgeries</vt:lpstr>
      <vt:lpstr>PowerPoint Presentation</vt:lpstr>
      <vt:lpstr>PowerPoint Presentation</vt:lpstr>
      <vt:lpstr>PowerPoint Presentation</vt:lpstr>
      <vt:lpstr>PowerPoint Presentation</vt:lpstr>
      <vt:lpstr>8. Orthopaedics surgery- surgical site infection incidence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Julian</dc:creator>
  <cp:lastModifiedBy>Mo Yin (NUH)</cp:lastModifiedBy>
  <cp:revision>4</cp:revision>
  <dcterms:created xsi:type="dcterms:W3CDTF">2013-09-12T13:05:01Z</dcterms:created>
  <dcterms:modified xsi:type="dcterms:W3CDTF">2026-01-29T08:46:26Z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0x01010054D9EC032407D747A0CCCE08536E2C40</vt:lpwstr>
  </property>
</Properties>
</file>